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8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9.xml" ContentType="application/vnd.openxmlformats-officedocument.presentationml.notesSlide+xml"/>
  <Override PartName="/ppt/charts/chartEx1.xml" ContentType="application/vnd.ms-office.chartex+xml"/>
  <Override PartName="/ppt/charts/style13.xml" ContentType="application/vnd.ms-office.chartstyle+xml"/>
  <Override PartName="/ppt/charts/colors13.xml" ContentType="application/vnd.ms-office.chartcolorstyle+xml"/>
  <Override PartName="/ppt/charts/chart13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0.xml" ContentType="application/vnd.openxmlformats-officedocument.presentationml.notesSlide+xml"/>
  <Override PartName="/ppt/charts/chart14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323" r:id="rId3"/>
    <p:sldId id="316" r:id="rId4"/>
    <p:sldId id="329" r:id="rId5"/>
    <p:sldId id="330" r:id="rId6"/>
    <p:sldId id="331" r:id="rId7"/>
    <p:sldId id="332" r:id="rId8"/>
    <p:sldId id="334" r:id="rId9"/>
    <p:sldId id="261" r:id="rId10"/>
    <p:sldId id="275" r:id="rId11"/>
    <p:sldId id="335" r:id="rId12"/>
    <p:sldId id="285" r:id="rId13"/>
    <p:sldId id="315" r:id="rId14"/>
    <p:sldId id="278" r:id="rId15"/>
    <p:sldId id="262" r:id="rId16"/>
    <p:sldId id="263" r:id="rId17"/>
    <p:sldId id="336" r:id="rId18"/>
    <p:sldId id="317" r:id="rId19"/>
    <p:sldId id="264" r:id="rId20"/>
    <p:sldId id="324" r:id="rId21"/>
    <p:sldId id="344" r:id="rId22"/>
    <p:sldId id="339" r:id="rId23"/>
    <p:sldId id="318" r:id="rId24"/>
    <p:sldId id="340" r:id="rId25"/>
    <p:sldId id="281" r:id="rId26"/>
    <p:sldId id="282" r:id="rId27"/>
    <p:sldId id="341" r:id="rId28"/>
    <p:sldId id="283" r:id="rId29"/>
    <p:sldId id="319" r:id="rId30"/>
    <p:sldId id="284" r:id="rId31"/>
    <p:sldId id="338" r:id="rId32"/>
    <p:sldId id="286" r:id="rId33"/>
    <p:sldId id="288" r:id="rId34"/>
    <p:sldId id="287" r:id="rId35"/>
    <p:sldId id="342" r:id="rId36"/>
    <p:sldId id="343" r:id="rId37"/>
    <p:sldId id="337" r:id="rId38"/>
    <p:sldId id="321" r:id="rId39"/>
    <p:sldId id="333" r:id="rId40"/>
    <p:sldId id="325" r:id="rId41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8582" autoAdjust="0"/>
  </p:normalViewPr>
  <p:slideViewPr>
    <p:cSldViewPr snapToGrid="0">
      <p:cViewPr varScale="1">
        <p:scale>
          <a:sx n="37" d="100"/>
          <a:sy n="37" d="100"/>
        </p:scale>
        <p:origin x="400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KMBA_06-08-18\KMBA_09-12-19\EVALUATION%20&amp;%20PLANNING%20updated\2020\Year%20End%20Data\year%20end%20report%20as%20of%20Dec%202020%20(figures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KMBA_06-08-18\KMBA_09-12-19\EVALUATION%20&amp;%20PLANNING%20updated\2020\Year%20End%20Data\Claims%20report\blip_report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KMBA_06-08-18\KMBA_09-12-19\EVALUATION%20&amp;%20PLANNING%20updated\2020\Year%20End%20Data\year%20end%20report%20as%20of%20Dec%202020%20(figures)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KMBA_06-08-18\KMBA_09-12-19\EVALUATION%20&amp;%20PLANNING%20updated\2020\Year%20End%20Data\Claims%20report\blip_report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KMBA_06-08-18\KMBA_09-12-19\EVALUATION%20&amp;%20PLANNING%20updated\2020\Year%20End%20Data\Exit%20Age%202020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KMBA_06-08-18\KMBA_09-12-19\EVALUATION%20&amp;%20PLANNING%20updated\2020\Year%20End%20Data\year%20end%20report%20as%20of%20Dec%202020%20(figures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KMBA_06-08-18\KMBA_09-12-19\EVALUATION%20&amp;%20PLANNING%20updated\2020\Year%20End%20Data\year%20end%20report%20as%20of%20Dec%202020%20(figures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KMBA_06-08-18\KMBA_09-12-19\EVALUATION%20&amp;%20PLANNING%20updated\2020\Year%20End%20Data\year%20end%20report%20as%20of%20Dec%202020%20(figures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KMBA_06-08-18\KMBA_09-12-19\EVALUATION%20&amp;%20PLANNING%20updated\2020\Year%20End%20Data\Member%20Counts%20January%202020%20to%20December%202020%20(1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KMBA_06-08-18\KMBA_09-12-19\EVALUATION%20&amp;%20PLANNING%20updated\2020\Year%20End%20Data\QReports%20January%202020%20to%20December%202020%20generated%201.19.202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iobert\Downloads\Member%20Counts%20January%202020%20to%20December%202020%20(1)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KMBA_06-08-18\KMBA_09-12-19\EVALUATION%20&amp;%20PLANNING%20updated\2020\Year%20End%20Data\Member%20Counts%20January%202020%20to%20December%202020%20generated%201.7.202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oleObject" Target="file:///D:\KMBA_06-08-18\KMBA_09-12-19\EVALUATION%20&amp;%20PLANNING%20updated\2020\Year%20End%20Data\Claims%20report\blip_repor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762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Members!$N$56:$N$59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Members!$O$56:$O$59</c:f>
              <c:numCache>
                <c:formatCode>_(* #,##0.00_);_(* \(#,##0.00\);_(* "-"??_);_(@_)</c:formatCode>
                <c:ptCount val="4"/>
                <c:pt idx="0">
                  <c:v>189500000</c:v>
                </c:pt>
                <c:pt idx="1">
                  <c:v>209250000</c:v>
                </c:pt>
                <c:pt idx="2">
                  <c:v>223580000</c:v>
                </c:pt>
                <c:pt idx="3">
                  <c:v>238180000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19-464E-9FC8-77F864809F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426552384"/>
        <c:axId val="1311685392"/>
      </c:lineChart>
      <c:catAx>
        <c:axId val="1426552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1685392"/>
        <c:crossesAt val="0"/>
        <c:auto val="1"/>
        <c:lblAlgn val="ctr"/>
        <c:lblOffset val="100"/>
        <c:noMultiLvlLbl val="0"/>
      </c:catAx>
      <c:valAx>
        <c:axId val="1311685392"/>
        <c:scaling>
          <c:orientation val="minMax"/>
        </c:scaling>
        <c:delete val="0"/>
        <c:axPos val="l"/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6552384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2"/>
    </a:solidFill>
    <a:ln w="9525" cap="flat" cmpd="sng" algn="ctr">
      <a:solidFill>
        <a:schemeClr val="accent1"/>
      </a:solidFill>
      <a:round/>
    </a:ln>
    <a:effectLst>
      <a:outerShdw blurRad="63500" sx="102000" sy="102000" algn="c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Graph!$B$36</c:f>
              <c:strCache>
                <c:ptCount val="1"/>
                <c:pt idx="0">
                  <c:v>Legal Dependent (Child)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  <a:effectLst/>
          </c:spPr>
          <c:invertIfNegative val="0"/>
          <c:cat>
            <c:strRef>
              <c:f>Graph!$A$37:$A$40</c:f>
              <c:strCache>
                <c:ptCount val="4"/>
                <c:pt idx="0">
                  <c:v>Basic Life</c:v>
                </c:pt>
                <c:pt idx="1">
                  <c:v>MVAH</c:v>
                </c:pt>
                <c:pt idx="2">
                  <c:v>TPD</c:v>
                </c:pt>
                <c:pt idx="3">
                  <c:v>Accidental Death</c:v>
                </c:pt>
              </c:strCache>
            </c:strRef>
          </c:cat>
          <c:val>
            <c:numRef>
              <c:f>Graph!$B$37:$B$40</c:f>
              <c:numCache>
                <c:formatCode>General</c:formatCode>
                <c:ptCount val="4"/>
                <c:pt idx="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4E-4AA7-B401-69B3C139ACD3}"/>
            </c:ext>
          </c:extLst>
        </c:ser>
        <c:ser>
          <c:idx val="1"/>
          <c:order val="1"/>
          <c:tx>
            <c:strRef>
              <c:f>Graph!$C$36</c:f>
              <c:strCache>
                <c:ptCount val="1"/>
                <c:pt idx="0">
                  <c:v>Legal Dependent (Parent)</c:v>
                </c:pt>
              </c:strCache>
            </c:strRef>
          </c:tx>
          <c:spPr>
            <a:solidFill>
              <a:schemeClr val="accent2"/>
            </a:solidFill>
            <a:ln w="19050">
              <a:noFill/>
            </a:ln>
            <a:effectLst/>
          </c:spPr>
          <c:invertIfNegative val="0"/>
          <c:cat>
            <c:strRef>
              <c:f>Graph!$A$37:$A$40</c:f>
              <c:strCache>
                <c:ptCount val="4"/>
                <c:pt idx="0">
                  <c:v>Basic Life</c:v>
                </c:pt>
                <c:pt idx="1">
                  <c:v>MVAH</c:v>
                </c:pt>
                <c:pt idx="2">
                  <c:v>TPD</c:v>
                </c:pt>
                <c:pt idx="3">
                  <c:v>Accidental Death</c:v>
                </c:pt>
              </c:strCache>
            </c:strRef>
          </c:cat>
          <c:val>
            <c:numRef>
              <c:f>Graph!$C$37:$C$40</c:f>
              <c:numCache>
                <c:formatCode>General</c:formatCode>
                <c:ptCount val="4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4E-4AA7-B401-69B3C139ACD3}"/>
            </c:ext>
          </c:extLst>
        </c:ser>
        <c:ser>
          <c:idx val="2"/>
          <c:order val="2"/>
          <c:tx>
            <c:strRef>
              <c:f>Graph!$D$36</c:f>
              <c:strCache>
                <c:ptCount val="1"/>
                <c:pt idx="0">
                  <c:v>Legal Dependent (Spouse)</c:v>
                </c:pt>
              </c:strCache>
            </c:strRef>
          </c:tx>
          <c:spPr>
            <a:solidFill>
              <a:schemeClr val="accent3"/>
            </a:solidFill>
            <a:ln w="19050">
              <a:noFill/>
            </a:ln>
            <a:effectLst/>
          </c:spPr>
          <c:invertIfNegative val="0"/>
          <c:cat>
            <c:strRef>
              <c:f>Graph!$A$37:$A$40</c:f>
              <c:strCache>
                <c:ptCount val="4"/>
                <c:pt idx="0">
                  <c:v>Basic Life</c:v>
                </c:pt>
                <c:pt idx="1">
                  <c:v>MVAH</c:v>
                </c:pt>
                <c:pt idx="2">
                  <c:v>TPD</c:v>
                </c:pt>
                <c:pt idx="3">
                  <c:v>Accidental Death</c:v>
                </c:pt>
              </c:strCache>
            </c:strRef>
          </c:cat>
          <c:val>
            <c:numRef>
              <c:f>Graph!$D$37:$D$40</c:f>
              <c:numCache>
                <c:formatCode>General</c:formatCode>
                <c:ptCount val="4"/>
                <c:pt idx="0">
                  <c:v>215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4E-4AA7-B401-69B3C139ACD3}"/>
            </c:ext>
          </c:extLst>
        </c:ser>
        <c:ser>
          <c:idx val="3"/>
          <c:order val="3"/>
          <c:tx>
            <c:strRef>
              <c:f>Graph!$E$36</c:f>
              <c:strCache>
                <c:ptCount val="1"/>
                <c:pt idx="0">
                  <c:v>Member</c:v>
                </c:pt>
              </c:strCache>
            </c:strRef>
          </c:tx>
          <c:spPr>
            <a:solidFill>
              <a:schemeClr val="accent4"/>
            </a:solidFill>
            <a:ln w="19050">
              <a:noFill/>
            </a:ln>
            <a:effectLst/>
          </c:spPr>
          <c:invertIfNegative val="0"/>
          <c:cat>
            <c:strRef>
              <c:f>Graph!$A$37:$A$40</c:f>
              <c:strCache>
                <c:ptCount val="4"/>
                <c:pt idx="0">
                  <c:v>Basic Life</c:v>
                </c:pt>
                <c:pt idx="1">
                  <c:v>MVAH</c:v>
                </c:pt>
                <c:pt idx="2">
                  <c:v>TPD</c:v>
                </c:pt>
                <c:pt idx="3">
                  <c:v>Accidental Death</c:v>
                </c:pt>
              </c:strCache>
            </c:strRef>
          </c:cat>
          <c:val>
            <c:numRef>
              <c:f>Graph!$E$37:$E$40</c:f>
              <c:numCache>
                <c:formatCode>General</c:formatCode>
                <c:ptCount val="4"/>
                <c:pt idx="0">
                  <c:v>250</c:v>
                </c:pt>
                <c:pt idx="1">
                  <c:v>14</c:v>
                </c:pt>
                <c:pt idx="2">
                  <c:v>5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74E-4AA7-B401-69B3C139AC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5674128"/>
        <c:axId val="787486256"/>
      </c:barChart>
      <c:catAx>
        <c:axId val="615674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486256"/>
        <c:crosses val="autoZero"/>
        <c:auto val="1"/>
        <c:lblAlgn val="ctr"/>
        <c:lblOffset val="100"/>
        <c:noMultiLvlLbl val="0"/>
      </c:catAx>
      <c:valAx>
        <c:axId val="787486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674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noFill/>
    </a:ln>
    <a:effectLst>
      <a:outerShdw blurRad="63500" sx="102000" sy="102000" algn="c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spPr>
            <a:ln w="76200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Claims!$A$15:$A$18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Claims!$D$15:$D$18</c:f>
              <c:numCache>
                <c:formatCode>General</c:formatCode>
                <c:ptCount val="4"/>
                <c:pt idx="0">
                  <c:v>475</c:v>
                </c:pt>
                <c:pt idx="1">
                  <c:v>482</c:v>
                </c:pt>
                <c:pt idx="2">
                  <c:v>555</c:v>
                </c:pt>
                <c:pt idx="3">
                  <c:v>547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29B-4399-958A-E54E12116E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1181877360"/>
        <c:axId val="1180585216"/>
      </c:lineChart>
      <c:catAx>
        <c:axId val="118187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0585216"/>
        <c:crosses val="autoZero"/>
        <c:auto val="1"/>
        <c:lblAlgn val="ctr"/>
        <c:lblOffset val="100"/>
        <c:noMultiLvlLbl val="0"/>
      </c:catAx>
      <c:valAx>
        <c:axId val="11805852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1877360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>
      <a:outerShdw blurRad="63500" sx="102000" sy="102000" algn="c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76200" cap="rnd" cmpd="sng" algn="ctr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Claims!$F$15:$F$18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Claims!$G$15:$G$18</c:f>
              <c:numCache>
                <c:formatCode>#,##0</c:formatCode>
                <c:ptCount val="4"/>
                <c:pt idx="0">
                  <c:v>6721911.21</c:v>
                </c:pt>
                <c:pt idx="1">
                  <c:v>8490519.4299999997</c:v>
                </c:pt>
                <c:pt idx="2">
                  <c:v>10398508.029999999</c:v>
                </c:pt>
                <c:pt idx="3">
                  <c:v>11087085.789999999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608-4EAF-8C12-A2AF9C23E9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1192535472"/>
        <c:axId val="1287925728"/>
      </c:lineChart>
      <c:catAx>
        <c:axId val="1192535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7925728"/>
        <c:crosses val="autoZero"/>
        <c:auto val="1"/>
        <c:lblAlgn val="ctr"/>
        <c:lblOffset val="100"/>
        <c:noMultiLvlLbl val="0"/>
      </c:catAx>
      <c:valAx>
        <c:axId val="1287925728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2535472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>
      <a:outerShdw blurRad="63500" sx="102000" sy="102000" algn="c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PH" sz="1800" dirty="0"/>
              <a:t>Causes</a:t>
            </a:r>
            <a:r>
              <a:rPr lang="en-PH" sz="1800" baseline="0" dirty="0"/>
              <a:t> of Death</a:t>
            </a:r>
            <a:endParaRPr lang="en-PH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Graph!$A$74</c:f>
              <c:strCache>
                <c:ptCount val="1"/>
                <c:pt idx="0">
                  <c:v>Cardiovascular</c:v>
                </c:pt>
              </c:strCache>
            </c:strRef>
          </c:tx>
          <c:spPr>
            <a:solidFill>
              <a:schemeClr val="accent1"/>
            </a:solidFill>
            <a:ln w="1905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Lit>
              <c:formatCode>General</c:formatCode>
              <c:ptCount val="1"/>
              <c:pt idx="0">
                <c:v>1</c:v>
              </c:pt>
            </c:numLit>
          </c:cat>
          <c:val>
            <c:numRef>
              <c:f>Graph!$B$74</c:f>
              <c:numCache>
                <c:formatCode>General</c:formatCode>
                <c:ptCount val="1"/>
                <c:pt idx="0">
                  <c:v>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83-4F11-89D0-BF22CACE462C}"/>
            </c:ext>
          </c:extLst>
        </c:ser>
        <c:ser>
          <c:idx val="1"/>
          <c:order val="1"/>
          <c:tx>
            <c:strRef>
              <c:f>Graph!$A$75</c:f>
              <c:strCache>
                <c:ptCount val="1"/>
                <c:pt idx="0">
                  <c:v>Gastro Intestinal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1"/>
              <c:pt idx="0">
                <c:v>1</c:v>
              </c:pt>
            </c:numLit>
          </c:cat>
          <c:val>
            <c:numRef>
              <c:f>Graph!$B$75</c:f>
              <c:numCache>
                <c:formatCode>General</c:formatCode>
                <c:ptCount val="1"/>
                <c:pt idx="0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83-4F11-89D0-BF22CACE462C}"/>
            </c:ext>
          </c:extLst>
        </c:ser>
        <c:ser>
          <c:idx val="2"/>
          <c:order val="2"/>
          <c:tx>
            <c:strRef>
              <c:f>Graph!$A$76</c:f>
              <c:strCache>
                <c:ptCount val="1"/>
                <c:pt idx="0">
                  <c:v>Gynecological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1"/>
              <c:pt idx="0">
                <c:v>1</c:v>
              </c:pt>
            </c:numLit>
          </c:cat>
          <c:val>
            <c:numRef>
              <c:f>Graph!$B$76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583-4F11-89D0-BF22CACE462C}"/>
            </c:ext>
          </c:extLst>
        </c:ser>
        <c:ser>
          <c:idx val="3"/>
          <c:order val="3"/>
          <c:tx>
            <c:strRef>
              <c:f>Graph!$A$77</c:f>
              <c:strCache>
                <c:ptCount val="1"/>
                <c:pt idx="0">
                  <c:v>Hematological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1"/>
              <c:pt idx="0">
                <c:v>1</c:v>
              </c:pt>
            </c:numLit>
          </c:cat>
          <c:val>
            <c:numRef>
              <c:f>Graph!$B$77</c:f>
              <c:numCache>
                <c:formatCode>General</c:formatCode>
                <c:ptCount val="1"/>
                <c:pt idx="0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583-4F11-89D0-BF22CACE462C}"/>
            </c:ext>
          </c:extLst>
        </c:ser>
        <c:ser>
          <c:idx val="4"/>
          <c:order val="4"/>
          <c:tx>
            <c:strRef>
              <c:f>Graph!$A$78</c:f>
              <c:strCache>
                <c:ptCount val="1"/>
                <c:pt idx="0">
                  <c:v>Accident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1"/>
              <c:pt idx="0">
                <c:v>1</c:v>
              </c:pt>
            </c:numLit>
          </c:cat>
          <c:val>
            <c:numRef>
              <c:f>Graph!$B$78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583-4F11-89D0-BF22CACE462C}"/>
            </c:ext>
          </c:extLst>
        </c:ser>
        <c:ser>
          <c:idx val="5"/>
          <c:order val="5"/>
          <c:tx>
            <c:strRef>
              <c:f>Graph!$A$79</c:f>
              <c:strCache>
                <c:ptCount val="1"/>
                <c:pt idx="0">
                  <c:v>Neurological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1"/>
              <c:pt idx="0">
                <c:v>1</c:v>
              </c:pt>
            </c:numLit>
          </c:cat>
          <c:val>
            <c:numRef>
              <c:f>Graph!$B$79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583-4F11-89D0-BF22CACE462C}"/>
            </c:ext>
          </c:extLst>
        </c:ser>
        <c:ser>
          <c:idx val="6"/>
          <c:order val="6"/>
          <c:tx>
            <c:strRef>
              <c:f>Graph!$A$80</c:f>
              <c:strCache>
                <c:ptCount val="1"/>
                <c:pt idx="0">
                  <c:v>Respiratory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1"/>
              <c:pt idx="0">
                <c:v>1</c:v>
              </c:pt>
            </c:numLit>
          </c:cat>
          <c:val>
            <c:numRef>
              <c:f>Graph!$B$80</c:f>
              <c:numCache>
                <c:formatCode>General</c:formatCode>
                <c:ptCount val="1"/>
                <c:pt idx="0">
                  <c:v>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583-4F11-89D0-BF22CACE462C}"/>
            </c:ext>
          </c:extLst>
        </c:ser>
        <c:ser>
          <c:idx val="7"/>
          <c:order val="7"/>
          <c:tx>
            <c:strRef>
              <c:f>Graph!$A$81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Lit>
              <c:formatCode>General</c:formatCode>
              <c:ptCount val="1"/>
              <c:pt idx="0">
                <c:v>1</c:v>
              </c:pt>
            </c:numLit>
          </c:cat>
          <c:val>
            <c:numRef>
              <c:f>Graph!$B$81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83-4F11-89D0-BF22CACE46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9290528"/>
        <c:axId val="784518016"/>
      </c:barChart>
      <c:catAx>
        <c:axId val="83929052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84518016"/>
        <c:crosses val="autoZero"/>
        <c:auto val="1"/>
        <c:lblAlgn val="ctr"/>
        <c:lblOffset val="100"/>
        <c:tickMarkSkip val="1"/>
        <c:noMultiLvlLbl val="0"/>
      </c:catAx>
      <c:valAx>
        <c:axId val="784518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solidFill>
            <a:schemeClr val="bg2"/>
          </a:solidFill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290528"/>
        <c:crosses val="autoZero"/>
        <c:crossBetween val="between"/>
      </c:valAx>
      <c:spPr>
        <a:noFill/>
        <a:ln>
          <a:noFill/>
        </a:ln>
        <a:effectLst/>
      </c:spPr>
    </c:plotArea>
    <c:plotVisOnly val="0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noFill/>
    </a:ln>
    <a:effectLst>
      <a:outerShdw blurRad="63500" sx="102000" sy="102000" algn="c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tx1"/>
              </a:solidFill>
              <a:round/>
            </a:ln>
            <a:effectLst>
              <a:outerShdw dist="25400" dir="2700000" algn="tl" rotWithShape="0">
                <a:schemeClr val="accent4"/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Sheet3!$A$50:$A$53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Sheet3!$B$50:$B$53</c:f>
              <c:numCache>
                <c:formatCode>General</c:formatCode>
                <c:ptCount val="4"/>
                <c:pt idx="0">
                  <c:v>73</c:v>
                </c:pt>
                <c:pt idx="1">
                  <c:v>134</c:v>
                </c:pt>
                <c:pt idx="2">
                  <c:v>135</c:v>
                </c:pt>
                <c:pt idx="3">
                  <c:v>116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543-4105-A0D4-1F8A108BAD4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951323968"/>
        <c:axId val="944647424"/>
      </c:lineChart>
      <c:catAx>
        <c:axId val="95132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4647424"/>
        <c:crosses val="autoZero"/>
        <c:auto val="1"/>
        <c:lblAlgn val="ctr"/>
        <c:lblOffset val="100"/>
        <c:noMultiLvlLbl val="0"/>
      </c:catAx>
      <c:valAx>
        <c:axId val="944647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1323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4"/>
    </a:solidFill>
    <a:ln w="9525" cap="flat" cmpd="sng" algn="ctr">
      <a:solidFill>
        <a:schemeClr val="accent4"/>
      </a:solidFill>
      <a:round/>
    </a:ln>
    <a:effectLst>
      <a:outerShdw blurRad="63500" sx="102000" sy="102000" algn="c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6"/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Members!$N$56:$N$59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Members!$R$56:$R$59</c:f>
              <c:numCache>
                <c:formatCode>_(* #,##0.00_);_(* \(#,##0.00\);_(* "-"??_);_(@_)</c:formatCode>
                <c:ptCount val="4"/>
                <c:pt idx="0">
                  <c:v>118610000</c:v>
                </c:pt>
                <c:pt idx="1">
                  <c:v>135160000</c:v>
                </c:pt>
                <c:pt idx="2">
                  <c:v>148620000</c:v>
                </c:pt>
                <c:pt idx="3">
                  <c:v>164330000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6CC-4F35-B92B-E3CC3ECB3B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428618480"/>
        <c:axId val="1292683408"/>
      </c:lineChart>
      <c:catAx>
        <c:axId val="1428618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2683408"/>
        <c:crosses val="autoZero"/>
        <c:auto val="1"/>
        <c:lblAlgn val="ctr"/>
        <c:lblOffset val="100"/>
        <c:noMultiLvlLbl val="0"/>
      </c:catAx>
      <c:valAx>
        <c:axId val="1292683408"/>
        <c:scaling>
          <c:orientation val="minMax"/>
        </c:scaling>
        <c:delete val="0"/>
        <c:axPos val="l"/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861848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6"/>
    </a:solidFill>
    <a:ln w="9525" cap="flat" cmpd="sng" algn="ctr">
      <a:solidFill>
        <a:schemeClr val="accent6"/>
      </a:solidFill>
      <a:round/>
    </a:ln>
    <a:effectLst>
      <a:outerShdw blurRad="63500" sx="102000" sy="102000" algn="c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Members!$N$56:$N$59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Members!$U$56:$U$59</c:f>
              <c:numCache>
                <c:formatCode>_(* #,##0.00_);_(* \(#,##0.00\);_(* "-"??_);_(@_)</c:formatCode>
                <c:ptCount val="4"/>
                <c:pt idx="0">
                  <c:v>70880000</c:v>
                </c:pt>
                <c:pt idx="1">
                  <c:v>74090000</c:v>
                </c:pt>
                <c:pt idx="2">
                  <c:v>74960000</c:v>
                </c:pt>
                <c:pt idx="3">
                  <c:v>73850000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14B-4B12-BB90-0184C32C35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433880800"/>
        <c:axId val="1292705040"/>
      </c:lineChart>
      <c:catAx>
        <c:axId val="1433880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2705040"/>
        <c:crosses val="autoZero"/>
        <c:auto val="1"/>
        <c:lblAlgn val="ctr"/>
        <c:lblOffset val="100"/>
        <c:noMultiLvlLbl val="0"/>
      </c:catAx>
      <c:valAx>
        <c:axId val="1292705040"/>
        <c:scaling>
          <c:orientation val="minMax"/>
        </c:scaling>
        <c:delete val="0"/>
        <c:axPos val="l"/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388080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>
      <a:outerShdw blurRad="63500" sx="102000" sy="102000" algn="c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76200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Members!$N$56:$N$59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Members!$X$56:$X$59</c:f>
              <c:numCache>
                <c:formatCode>_(* #,##0.00_);_(* \(#,##0.00\);_(* "-"??_);_(@_)</c:formatCode>
                <c:ptCount val="4"/>
                <c:pt idx="0">
                  <c:v>14140000</c:v>
                </c:pt>
                <c:pt idx="1">
                  <c:v>7260000</c:v>
                </c:pt>
                <c:pt idx="2">
                  <c:v>6660000</c:v>
                </c:pt>
                <c:pt idx="3">
                  <c:v>-930000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626-4AD5-BA60-7A66071A1B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57079440"/>
        <c:axId val="1466616272"/>
      </c:lineChart>
      <c:catAx>
        <c:axId val="145707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6616272"/>
        <c:crosses val="autoZero"/>
        <c:auto val="1"/>
        <c:lblAlgn val="ctr"/>
        <c:lblOffset val="100"/>
        <c:noMultiLvlLbl val="0"/>
      </c:catAx>
      <c:valAx>
        <c:axId val="1466616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707944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455445118540511E-2"/>
          <c:y val="6.7059321991321849E-2"/>
          <c:w val="0.90041887182135016"/>
          <c:h val="0.78326765818555733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Sheet2!$A$59:$A$62</c:f>
              <c:strCache>
                <c:ptCount val="4"/>
                <c:pt idx="0">
                  <c:v>December 2019</c:v>
                </c:pt>
                <c:pt idx="1">
                  <c:v>June 2020</c:v>
                </c:pt>
                <c:pt idx="2">
                  <c:v>September 2020</c:v>
                </c:pt>
                <c:pt idx="3">
                  <c:v>December 2020</c:v>
                </c:pt>
              </c:strCache>
            </c:strRef>
          </c:cat>
          <c:val>
            <c:numRef>
              <c:f>Sheet2!$B$59:$B$62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2A3-4BEB-8702-BD9D10AAAD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04844848"/>
        <c:axId val="1307143536"/>
      </c:lineChart>
      <c:catAx>
        <c:axId val="130484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7143536"/>
        <c:crosses val="autoZero"/>
        <c:auto val="1"/>
        <c:lblAlgn val="ctr"/>
        <c:lblOffset val="100"/>
        <c:noMultiLvlLbl val="0"/>
      </c:catAx>
      <c:valAx>
        <c:axId val="1307143536"/>
        <c:scaling>
          <c:orientation val="minMax"/>
          <c:max val="25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4844848"/>
        <c:crosses val="autoZero"/>
        <c:crossBetween val="between"/>
        <c:majorUnit val="5000"/>
        <c:minorUnit val="5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6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9C0-43B5-9491-6AC3F07BF23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9C0-43B5-9491-6AC3F07BF23A}"/>
              </c:ext>
            </c:extLst>
          </c:dPt>
          <c:dLbls>
            <c:dLbl>
              <c:idx val="0"/>
              <c:layout>
                <c:manualLayout>
                  <c:x val="3.0994760549131556E-2"/>
                  <c:y val="-0.2252286743225188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C0-43B5-9491-6AC3F07BF23A}"/>
                </c:ext>
              </c:extLst>
            </c:dLbl>
            <c:dLbl>
              <c:idx val="1"/>
              <c:layout>
                <c:manualLayout>
                  <c:x val="4.179089979057949E-2"/>
                  <c:y val="0.2023966593536309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9C0-43B5-9491-6AC3F07BF2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Sheet3!$C$42:$D$42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Sheet3!$C$43:$D$43</c:f>
              <c:numCache>
                <c:formatCode>General</c:formatCode>
                <c:ptCount val="2"/>
                <c:pt idx="0">
                  <c:v>49889</c:v>
                </c:pt>
                <c:pt idx="1">
                  <c:v>3013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9C0-43B5-9491-6AC3F07BF23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Sheet3!$F$19</c:f>
              <c:strCache>
                <c:ptCount val="1"/>
                <c:pt idx="0">
                  <c:v>NEW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chemeClr val="accent1"/>
              </a:solidFill>
              <a:ln w="28575">
                <a:solidFill>
                  <a:schemeClr val="accent1"/>
                </a:solidFill>
              </a:ln>
              <a:effectLst/>
            </c:spPr>
          </c:marker>
          <c:cat>
            <c:strRef>
              <c:f>Sheet3!$G$18:$R$18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Sheet3!$G$19:$R$19</c:f>
              <c:numCache>
                <c:formatCode>General</c:formatCode>
                <c:ptCount val="12"/>
                <c:pt idx="0">
                  <c:v>986</c:v>
                </c:pt>
                <c:pt idx="1">
                  <c:v>1690</c:v>
                </c:pt>
                <c:pt idx="2">
                  <c:v>1108</c:v>
                </c:pt>
                <c:pt idx="3">
                  <c:v>0</c:v>
                </c:pt>
                <c:pt idx="4">
                  <c:v>13</c:v>
                </c:pt>
                <c:pt idx="5">
                  <c:v>78</c:v>
                </c:pt>
                <c:pt idx="6">
                  <c:v>110</c:v>
                </c:pt>
                <c:pt idx="7">
                  <c:v>74</c:v>
                </c:pt>
                <c:pt idx="8">
                  <c:v>103</c:v>
                </c:pt>
                <c:pt idx="9">
                  <c:v>197</c:v>
                </c:pt>
                <c:pt idx="10">
                  <c:v>651</c:v>
                </c:pt>
                <c:pt idx="11">
                  <c:v>656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2EB-4504-AB3D-F12114D6BF50}"/>
            </c:ext>
          </c:extLst>
        </c:ser>
        <c:ser>
          <c:idx val="1"/>
          <c:order val="1"/>
          <c:tx>
            <c:strRef>
              <c:f>Sheet3!$F$20</c:f>
              <c:strCache>
                <c:ptCount val="1"/>
                <c:pt idx="0">
                  <c:v>RESIGNED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chemeClr val="accent2"/>
              </a:solidFill>
              <a:ln w="28575">
                <a:solidFill>
                  <a:schemeClr val="accent2"/>
                </a:solidFill>
              </a:ln>
              <a:effectLst/>
            </c:spPr>
          </c:marker>
          <c:cat>
            <c:strRef>
              <c:f>Sheet3!$G$18:$R$18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Sheet3!$G$20:$R$20</c:f>
              <c:numCache>
                <c:formatCode>General</c:formatCode>
                <c:ptCount val="12"/>
                <c:pt idx="0">
                  <c:v>2380</c:v>
                </c:pt>
                <c:pt idx="1">
                  <c:v>2105</c:v>
                </c:pt>
                <c:pt idx="2">
                  <c:v>845</c:v>
                </c:pt>
                <c:pt idx="3">
                  <c:v>27</c:v>
                </c:pt>
                <c:pt idx="4">
                  <c:v>118</c:v>
                </c:pt>
                <c:pt idx="5">
                  <c:v>568</c:v>
                </c:pt>
                <c:pt idx="6">
                  <c:v>741</c:v>
                </c:pt>
                <c:pt idx="7">
                  <c:v>727</c:v>
                </c:pt>
                <c:pt idx="8">
                  <c:v>697</c:v>
                </c:pt>
                <c:pt idx="9">
                  <c:v>993</c:v>
                </c:pt>
                <c:pt idx="10">
                  <c:v>1149</c:v>
                </c:pt>
                <c:pt idx="11">
                  <c:v>1020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2EB-4504-AB3D-F12114D6BF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4978127"/>
        <c:axId val="1793847295"/>
      </c:lineChart>
      <c:catAx>
        <c:axId val="179497812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3847295"/>
        <c:crosses val="autoZero"/>
        <c:auto val="1"/>
        <c:lblAlgn val="ctr"/>
        <c:lblOffset val="100"/>
        <c:noMultiLvlLbl val="0"/>
      </c:catAx>
      <c:valAx>
        <c:axId val="17938472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4978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noFill/>
    </a:ln>
    <a:effectLst>
      <a:outerShdw blurRad="63500" sx="102000" sy="102000" algn="c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Sheet3!$A$245:$A$248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Sheet3!$B$245:$B$248</c:f>
              <c:numCache>
                <c:formatCode>General</c:formatCode>
                <c:ptCount val="4"/>
                <c:pt idx="0">
                  <c:v>12227</c:v>
                </c:pt>
                <c:pt idx="1">
                  <c:v>14419</c:v>
                </c:pt>
                <c:pt idx="2">
                  <c:v>17710</c:v>
                </c:pt>
                <c:pt idx="3">
                  <c:v>11370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9A-4FB7-BA7E-F5CED66800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48976800"/>
        <c:axId val="1808949632"/>
      </c:lineChart>
      <c:catAx>
        <c:axId val="17489768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8949632"/>
        <c:crosses val="autoZero"/>
        <c:auto val="1"/>
        <c:lblAlgn val="ctr"/>
        <c:lblOffset val="100"/>
        <c:noMultiLvlLbl val="0"/>
      </c:catAx>
      <c:valAx>
        <c:axId val="1808949632"/>
        <c:scaling>
          <c:orientation val="minMax"/>
          <c:min val="80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8976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7DC-4F4E-8ADB-0B5B9AA82565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7DC-4F4E-8ADB-0B5B9AA82565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7DC-4F4E-8ADB-0B5B9AA8256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Graph!$A$20:$A$23</c:f>
              <c:strCache>
                <c:ptCount val="4"/>
                <c:pt idx="0">
                  <c:v>KCOOP</c:v>
                </c:pt>
                <c:pt idx="1">
                  <c:v>CAPS-R</c:v>
                </c:pt>
                <c:pt idx="2">
                  <c:v>OTHER ASSOCIATE</c:v>
                </c:pt>
                <c:pt idx="3">
                  <c:v>JVOMFI</c:v>
                </c:pt>
              </c:strCache>
            </c:strRef>
          </c:cat>
          <c:val>
            <c:numRef>
              <c:f>Graph!$B$20:$B$23</c:f>
              <c:numCache>
                <c:formatCode>General</c:formatCode>
                <c:ptCount val="4"/>
                <c:pt idx="0">
                  <c:v>417</c:v>
                </c:pt>
                <c:pt idx="1">
                  <c:v>119</c:v>
                </c:pt>
                <c:pt idx="2">
                  <c:v>8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DC-4F4E-8ADB-0B5B9AA825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6907968"/>
        <c:axId val="779015184"/>
      </c:barChart>
      <c:catAx>
        <c:axId val="616907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9015184"/>
        <c:crosses val="autoZero"/>
        <c:auto val="1"/>
        <c:lblAlgn val="ctr"/>
        <c:lblOffset val="100"/>
        <c:noMultiLvlLbl val="0"/>
      </c:catAx>
      <c:valAx>
        <c:axId val="779015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6907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noFill/>
    </a:ln>
    <a:effectLst>
      <a:outerShdw blurRad="63500" sx="102000" sy="102000" algn="c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Graph!$A$95:$A$98</cx:f>
        <cx:lvl ptCount="4">
          <cx:pt idx="0">20 yrs old and below</cx:pt>
          <cx:pt idx="1">21-35 yrs old</cx:pt>
          <cx:pt idx="2">36-50 yrs old</cx:pt>
          <cx:pt idx="3">51 yrs old and above</cx:pt>
        </cx:lvl>
      </cx:strDim>
      <cx:numDim type="size">
        <cx:f>Graph!$B$95:$B$98</cx:f>
        <cx:lvl ptCount="4" formatCode="0%">
          <cx:pt idx="0">0.054844606946983544</cx:pt>
          <cx:pt idx="1">0.040219378427787937</cx:pt>
          <cx:pt idx="2">0.2449725776965265</cx:pt>
          <cx:pt idx="3">0.65996343692870196</cx:pt>
        </cx:lvl>
      </cx:numDim>
    </cx:data>
  </cx:chartData>
  <cx:chart>
    <cx:plotArea>
      <cx:plotAreaRegion>
        <cx:series layoutId="sunburst" uniqueId="{A13A2EDF-6409-4210-A060-E1DFB9FEE23D}"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300">
                    <a:solidFill>
                      <a:schemeClr val="tx1"/>
                    </a:solidFill>
                  </a:defRPr>
                </a:pPr>
                <a:endParaRPr lang="en-US" sz="1300" b="0" i="0" u="none" strike="noStrike" baseline="0">
                  <a:solidFill>
                    <a:schemeClr val="tx1"/>
                  </a:solidFill>
                  <a:latin typeface="Calibri" panose="020F0502020204030204"/>
                </a:endParaRPr>
              </a:p>
            </cx:txPr>
            <cx:visibility seriesName="0" categoryName="1" value="1"/>
            <cx:separator>, </cx:separator>
            <cx:dataLabel idx="2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600"/>
                  </a:pPr>
                  <a:r>
                    <a:rPr lang="en-US" sz="1600" b="0" i="0" u="none" strike="noStrike" baseline="0">
                      <a:solidFill>
                        <a:schemeClr val="tx1"/>
                      </a:solidFill>
                      <a:latin typeface="Calibri" panose="020F0502020204030204"/>
                    </a:rPr>
                    <a:t>36-50 yrs old, 24%</a:t>
                  </a:r>
                </a:p>
              </cx:txPr>
              <cx:visibility seriesName="0" categoryName="1" value="1"/>
              <cx:separator>, </cx:separator>
            </cx:dataLabel>
            <cx:dataLabel idx="3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800"/>
                  </a:pPr>
                  <a:r>
                    <a:rPr lang="en-US" sz="1800" b="0" i="0" u="none" strike="noStrike" baseline="0">
                      <a:solidFill>
                        <a:schemeClr val="tx1"/>
                      </a:solidFill>
                      <a:latin typeface="Calibri" panose="020F0502020204030204"/>
                    </a:rPr>
                    <a:t>51 yrs old and above, 66%</a:t>
                  </a:r>
                </a:p>
              </cx:txPr>
              <cx:visibility seriesName="0" categoryName="1" value="1"/>
              <cx:separator>, </cx:separator>
            </cx:dataLabel>
          </cx:dataLabels>
          <cx:dataId val="0"/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90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90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90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1197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image" Target="../media/image43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image" Target="../media/image4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8A68A6-C5A3-44D4-A7FC-889BCEC66571}" type="doc">
      <dgm:prSet loTypeId="urn:microsoft.com/office/officeart/2005/8/layout/p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PH"/>
        </a:p>
      </dgm:t>
    </dgm:pt>
    <dgm:pt modelId="{69FB7F35-6188-4BD5-BB2B-ECA8550DF327}">
      <dgm:prSet phldrT="[Text]"/>
      <dgm:spPr/>
      <dgm:t>
        <a:bodyPr/>
        <a:lstStyle/>
        <a:p>
          <a:r>
            <a:rPr lang="en-PH" dirty="0">
              <a:solidFill>
                <a:schemeClr val="bg1"/>
              </a:solidFill>
            </a:rPr>
            <a:t>Member</a:t>
          </a:r>
        </a:p>
      </dgm:t>
    </dgm:pt>
    <dgm:pt modelId="{266DC1F6-4EF7-4C53-8E2B-86E3A9A98C91}" type="parTrans" cxnId="{CC49A76C-048F-4F9D-9075-B6FB841CE724}">
      <dgm:prSet/>
      <dgm:spPr/>
      <dgm:t>
        <a:bodyPr/>
        <a:lstStyle/>
        <a:p>
          <a:endParaRPr lang="en-PH"/>
        </a:p>
      </dgm:t>
    </dgm:pt>
    <dgm:pt modelId="{F255F831-8AAA-4992-9AFF-549E482552E1}" type="sibTrans" cxnId="{CC49A76C-048F-4F9D-9075-B6FB841CE724}">
      <dgm:prSet/>
      <dgm:spPr/>
      <dgm:t>
        <a:bodyPr/>
        <a:lstStyle/>
        <a:p>
          <a:endParaRPr lang="en-PH"/>
        </a:p>
      </dgm:t>
    </dgm:pt>
    <dgm:pt modelId="{6C34C8DB-D511-4471-B1CF-B207A1210849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Spouse/Common Law</a:t>
          </a:r>
          <a:endParaRPr lang="en-PH" dirty="0">
            <a:solidFill>
              <a:schemeClr val="bg1"/>
            </a:solidFill>
          </a:endParaRPr>
        </a:p>
      </dgm:t>
    </dgm:pt>
    <dgm:pt modelId="{AACB8FEF-45D9-47F4-9CC1-8BE708847297}" type="parTrans" cxnId="{B1DA80DD-AD77-4419-ACBB-1810AB08AA39}">
      <dgm:prSet/>
      <dgm:spPr/>
      <dgm:t>
        <a:bodyPr/>
        <a:lstStyle/>
        <a:p>
          <a:endParaRPr lang="en-PH"/>
        </a:p>
      </dgm:t>
    </dgm:pt>
    <dgm:pt modelId="{730CCA08-A464-408D-BB66-3DC62C8A09A5}" type="sibTrans" cxnId="{B1DA80DD-AD77-4419-ACBB-1810AB08AA39}">
      <dgm:prSet/>
      <dgm:spPr/>
      <dgm:t>
        <a:bodyPr/>
        <a:lstStyle/>
        <a:p>
          <a:endParaRPr lang="en-PH"/>
        </a:p>
      </dgm:t>
    </dgm:pt>
    <dgm:pt modelId="{DDF3D448-2AC3-4194-BB04-0B348E740D52}">
      <dgm:prSet phldrT="[Text]"/>
      <dgm:spPr/>
      <dgm:t>
        <a:bodyPr/>
        <a:lstStyle/>
        <a:p>
          <a:r>
            <a:rPr lang="en-PH" dirty="0">
              <a:solidFill>
                <a:schemeClr val="bg1"/>
              </a:solidFill>
            </a:rPr>
            <a:t>Children</a:t>
          </a:r>
        </a:p>
      </dgm:t>
    </dgm:pt>
    <dgm:pt modelId="{BA6513BD-4520-4ED8-BB50-D7DEE8389E04}" type="parTrans" cxnId="{6E8E6FF4-59E9-406F-82C2-B1493CE5C50A}">
      <dgm:prSet/>
      <dgm:spPr/>
      <dgm:t>
        <a:bodyPr/>
        <a:lstStyle/>
        <a:p>
          <a:endParaRPr lang="en-PH"/>
        </a:p>
      </dgm:t>
    </dgm:pt>
    <dgm:pt modelId="{44E5B89F-BAA5-4373-8640-9D9AE9ABB28F}" type="sibTrans" cxnId="{6E8E6FF4-59E9-406F-82C2-B1493CE5C50A}">
      <dgm:prSet/>
      <dgm:spPr/>
      <dgm:t>
        <a:bodyPr/>
        <a:lstStyle/>
        <a:p>
          <a:endParaRPr lang="en-PH"/>
        </a:p>
      </dgm:t>
    </dgm:pt>
    <dgm:pt modelId="{B804718E-44D7-4951-B139-B494FE772415}" type="pres">
      <dgm:prSet presAssocID="{BB8A68A6-C5A3-44D4-A7FC-889BCEC66571}" presName="Name0" presStyleCnt="0">
        <dgm:presLayoutVars>
          <dgm:dir/>
          <dgm:resizeHandles val="exact"/>
        </dgm:presLayoutVars>
      </dgm:prSet>
      <dgm:spPr/>
    </dgm:pt>
    <dgm:pt modelId="{748E39B0-52B8-4309-A59F-F0DAF5A56281}" type="pres">
      <dgm:prSet presAssocID="{69FB7F35-6188-4BD5-BB2B-ECA8550DF327}" presName="compNode" presStyleCnt="0"/>
      <dgm:spPr/>
    </dgm:pt>
    <dgm:pt modelId="{59D9FE8B-752C-4F1E-8103-A615E2805848}" type="pres">
      <dgm:prSet presAssocID="{69FB7F35-6188-4BD5-BB2B-ECA8550DF327}" presName="pictRect" presStyleLbl="node1" presStyleIdx="0" presStyleCnt="3"/>
      <dgm:spPr/>
    </dgm:pt>
    <dgm:pt modelId="{7D2D3300-92D6-4A6D-AE0E-1CFF22A4765F}" type="pres">
      <dgm:prSet presAssocID="{69FB7F35-6188-4BD5-BB2B-ECA8550DF327}" presName="textRect" presStyleLbl="revTx" presStyleIdx="0" presStyleCnt="3">
        <dgm:presLayoutVars>
          <dgm:bulletEnabled val="1"/>
        </dgm:presLayoutVars>
      </dgm:prSet>
      <dgm:spPr/>
    </dgm:pt>
    <dgm:pt modelId="{7C01CF59-F856-472D-A8FE-FBBB1309AEAB}" type="pres">
      <dgm:prSet presAssocID="{F255F831-8AAA-4992-9AFF-549E482552E1}" presName="sibTrans" presStyleLbl="sibTrans2D1" presStyleIdx="0" presStyleCnt="0"/>
      <dgm:spPr/>
    </dgm:pt>
    <dgm:pt modelId="{922DE834-CE34-4A4D-BEFD-AA2903113C93}" type="pres">
      <dgm:prSet presAssocID="{6C34C8DB-D511-4471-B1CF-B207A1210849}" presName="compNode" presStyleCnt="0"/>
      <dgm:spPr/>
    </dgm:pt>
    <dgm:pt modelId="{02156822-7222-4225-BB42-EFFA4BD5290B}" type="pres">
      <dgm:prSet presAssocID="{6C34C8DB-D511-4471-B1CF-B207A1210849}" presName="pictRect" presStyleLbl="node1" presStyleIdx="1" presStyleCnt="3"/>
      <dgm:spPr/>
    </dgm:pt>
    <dgm:pt modelId="{E5F460F7-EDC5-46FD-9FE5-E47777D4975B}" type="pres">
      <dgm:prSet presAssocID="{6C34C8DB-D511-4471-B1CF-B207A1210849}" presName="textRect" presStyleLbl="revTx" presStyleIdx="1" presStyleCnt="3">
        <dgm:presLayoutVars>
          <dgm:bulletEnabled val="1"/>
        </dgm:presLayoutVars>
      </dgm:prSet>
      <dgm:spPr/>
    </dgm:pt>
    <dgm:pt modelId="{AFD43261-F4F6-42CC-B241-A555EC036E5B}" type="pres">
      <dgm:prSet presAssocID="{730CCA08-A464-408D-BB66-3DC62C8A09A5}" presName="sibTrans" presStyleLbl="sibTrans2D1" presStyleIdx="0" presStyleCnt="0"/>
      <dgm:spPr/>
    </dgm:pt>
    <dgm:pt modelId="{2847AB6B-AEA8-43AD-B924-A80D1F0048D9}" type="pres">
      <dgm:prSet presAssocID="{DDF3D448-2AC3-4194-BB04-0B348E740D52}" presName="compNode" presStyleCnt="0"/>
      <dgm:spPr/>
    </dgm:pt>
    <dgm:pt modelId="{5B1A9E1C-D207-48E2-A7C9-4392B5F4C1F3}" type="pres">
      <dgm:prSet presAssocID="{DDF3D448-2AC3-4194-BB04-0B348E740D52}" presName="pictRect" presStyleLbl="node1" presStyleIdx="2" presStyleCnt="3"/>
      <dgm:spPr/>
    </dgm:pt>
    <dgm:pt modelId="{F23D1497-7739-4987-B842-6AF3CD2EDFB7}" type="pres">
      <dgm:prSet presAssocID="{DDF3D448-2AC3-4194-BB04-0B348E740D52}" presName="textRect" presStyleLbl="revTx" presStyleIdx="2" presStyleCnt="3">
        <dgm:presLayoutVars>
          <dgm:bulletEnabled val="1"/>
        </dgm:presLayoutVars>
      </dgm:prSet>
      <dgm:spPr/>
    </dgm:pt>
  </dgm:ptLst>
  <dgm:cxnLst>
    <dgm:cxn modelId="{0CE35208-8B09-430D-A58B-6190DE29A418}" type="presOf" srcId="{BB8A68A6-C5A3-44D4-A7FC-889BCEC66571}" destId="{B804718E-44D7-4951-B139-B494FE772415}" srcOrd="0" destOrd="0" presId="urn:microsoft.com/office/officeart/2005/8/layout/pList1"/>
    <dgm:cxn modelId="{CA122E69-BAFA-49D5-B95B-FB6253D3A779}" type="presOf" srcId="{69FB7F35-6188-4BD5-BB2B-ECA8550DF327}" destId="{7D2D3300-92D6-4A6D-AE0E-1CFF22A4765F}" srcOrd="0" destOrd="0" presId="urn:microsoft.com/office/officeart/2005/8/layout/pList1"/>
    <dgm:cxn modelId="{CC49A76C-048F-4F9D-9075-B6FB841CE724}" srcId="{BB8A68A6-C5A3-44D4-A7FC-889BCEC66571}" destId="{69FB7F35-6188-4BD5-BB2B-ECA8550DF327}" srcOrd="0" destOrd="0" parTransId="{266DC1F6-4EF7-4C53-8E2B-86E3A9A98C91}" sibTransId="{F255F831-8AAA-4992-9AFF-549E482552E1}"/>
    <dgm:cxn modelId="{21365077-BC6A-47C9-87F3-A52924585FCD}" type="presOf" srcId="{F255F831-8AAA-4992-9AFF-549E482552E1}" destId="{7C01CF59-F856-472D-A8FE-FBBB1309AEAB}" srcOrd="0" destOrd="0" presId="urn:microsoft.com/office/officeart/2005/8/layout/pList1"/>
    <dgm:cxn modelId="{446A835A-20A3-4D07-A2F5-EBB4C0DF76CA}" type="presOf" srcId="{730CCA08-A464-408D-BB66-3DC62C8A09A5}" destId="{AFD43261-F4F6-42CC-B241-A555EC036E5B}" srcOrd="0" destOrd="0" presId="urn:microsoft.com/office/officeart/2005/8/layout/pList1"/>
    <dgm:cxn modelId="{9686C7B5-2BE9-4711-AF75-705709781E78}" type="presOf" srcId="{6C34C8DB-D511-4471-B1CF-B207A1210849}" destId="{E5F460F7-EDC5-46FD-9FE5-E47777D4975B}" srcOrd="0" destOrd="0" presId="urn:microsoft.com/office/officeart/2005/8/layout/pList1"/>
    <dgm:cxn modelId="{B1DA80DD-AD77-4419-ACBB-1810AB08AA39}" srcId="{BB8A68A6-C5A3-44D4-A7FC-889BCEC66571}" destId="{6C34C8DB-D511-4471-B1CF-B207A1210849}" srcOrd="1" destOrd="0" parTransId="{AACB8FEF-45D9-47F4-9CC1-8BE708847297}" sibTransId="{730CCA08-A464-408D-BB66-3DC62C8A09A5}"/>
    <dgm:cxn modelId="{F14778E1-C64D-486B-97B0-2D4BF84059C6}" type="presOf" srcId="{DDF3D448-2AC3-4194-BB04-0B348E740D52}" destId="{F23D1497-7739-4987-B842-6AF3CD2EDFB7}" srcOrd="0" destOrd="0" presId="urn:microsoft.com/office/officeart/2005/8/layout/pList1"/>
    <dgm:cxn modelId="{6E8E6FF4-59E9-406F-82C2-B1493CE5C50A}" srcId="{BB8A68A6-C5A3-44D4-A7FC-889BCEC66571}" destId="{DDF3D448-2AC3-4194-BB04-0B348E740D52}" srcOrd="2" destOrd="0" parTransId="{BA6513BD-4520-4ED8-BB50-D7DEE8389E04}" sibTransId="{44E5B89F-BAA5-4373-8640-9D9AE9ABB28F}"/>
    <dgm:cxn modelId="{BD7FC0E1-D35C-4476-A6F2-9FFE2A34EAD7}" type="presParOf" srcId="{B804718E-44D7-4951-B139-B494FE772415}" destId="{748E39B0-52B8-4309-A59F-F0DAF5A56281}" srcOrd="0" destOrd="0" presId="urn:microsoft.com/office/officeart/2005/8/layout/pList1"/>
    <dgm:cxn modelId="{434FB1F3-65FC-4F94-964C-7AE7AC9BF452}" type="presParOf" srcId="{748E39B0-52B8-4309-A59F-F0DAF5A56281}" destId="{59D9FE8B-752C-4F1E-8103-A615E2805848}" srcOrd="0" destOrd="0" presId="urn:microsoft.com/office/officeart/2005/8/layout/pList1"/>
    <dgm:cxn modelId="{39649CFA-5CC0-49B4-A693-A52A864A1E35}" type="presParOf" srcId="{748E39B0-52B8-4309-A59F-F0DAF5A56281}" destId="{7D2D3300-92D6-4A6D-AE0E-1CFF22A4765F}" srcOrd="1" destOrd="0" presId="urn:microsoft.com/office/officeart/2005/8/layout/pList1"/>
    <dgm:cxn modelId="{B63B9DF6-550B-4A25-B462-3534AB14D124}" type="presParOf" srcId="{B804718E-44D7-4951-B139-B494FE772415}" destId="{7C01CF59-F856-472D-A8FE-FBBB1309AEAB}" srcOrd="1" destOrd="0" presId="urn:microsoft.com/office/officeart/2005/8/layout/pList1"/>
    <dgm:cxn modelId="{4CAE92B9-41FC-406F-A769-E73595B14812}" type="presParOf" srcId="{B804718E-44D7-4951-B139-B494FE772415}" destId="{922DE834-CE34-4A4D-BEFD-AA2903113C93}" srcOrd="2" destOrd="0" presId="urn:microsoft.com/office/officeart/2005/8/layout/pList1"/>
    <dgm:cxn modelId="{55CFEE0B-886A-4A9C-94B3-3F859088C858}" type="presParOf" srcId="{922DE834-CE34-4A4D-BEFD-AA2903113C93}" destId="{02156822-7222-4225-BB42-EFFA4BD5290B}" srcOrd="0" destOrd="0" presId="urn:microsoft.com/office/officeart/2005/8/layout/pList1"/>
    <dgm:cxn modelId="{BA1F6D11-3D99-4811-A7E5-E4B60B7C8741}" type="presParOf" srcId="{922DE834-CE34-4A4D-BEFD-AA2903113C93}" destId="{E5F460F7-EDC5-46FD-9FE5-E47777D4975B}" srcOrd="1" destOrd="0" presId="urn:microsoft.com/office/officeart/2005/8/layout/pList1"/>
    <dgm:cxn modelId="{D86090D5-3536-458E-8A71-7541C541C5DD}" type="presParOf" srcId="{B804718E-44D7-4951-B139-B494FE772415}" destId="{AFD43261-F4F6-42CC-B241-A555EC036E5B}" srcOrd="3" destOrd="0" presId="urn:microsoft.com/office/officeart/2005/8/layout/pList1"/>
    <dgm:cxn modelId="{47489849-9A17-44E3-8BF6-C871264A5062}" type="presParOf" srcId="{B804718E-44D7-4951-B139-B494FE772415}" destId="{2847AB6B-AEA8-43AD-B924-A80D1F0048D9}" srcOrd="4" destOrd="0" presId="urn:microsoft.com/office/officeart/2005/8/layout/pList1"/>
    <dgm:cxn modelId="{E3D3BD9A-7583-4B98-B848-77BDDA04BA3D}" type="presParOf" srcId="{2847AB6B-AEA8-43AD-B924-A80D1F0048D9}" destId="{5B1A9E1C-D207-48E2-A7C9-4392B5F4C1F3}" srcOrd="0" destOrd="0" presId="urn:microsoft.com/office/officeart/2005/8/layout/pList1"/>
    <dgm:cxn modelId="{EE6CDB95-BAEF-4CE6-A2EB-BF8FA6F6E5BE}" type="presParOf" srcId="{2847AB6B-AEA8-43AD-B924-A80D1F0048D9}" destId="{F23D1497-7739-4987-B842-6AF3CD2EDFB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C10427-B068-4C8D-9EF9-6A3DAEB81825}" type="doc">
      <dgm:prSet loTypeId="urn:microsoft.com/office/officeart/2005/8/layout/architecture" loCatId="relationship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PH"/>
        </a:p>
      </dgm:t>
    </dgm:pt>
    <dgm:pt modelId="{882E9305-3579-4BAE-B4BA-DAEE15BB3B6D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32%</a:t>
          </a:r>
          <a:endParaRPr lang="en-PH" dirty="0">
            <a:solidFill>
              <a:schemeClr val="tx1"/>
            </a:solidFill>
          </a:endParaRPr>
        </a:p>
      </dgm:t>
    </dgm:pt>
    <dgm:pt modelId="{D3BC24F6-CAEB-436A-ABE1-8CF1BEA20DFD}" type="parTrans" cxnId="{FAB1AEAD-C489-4CFB-A3EF-292886DAE23F}">
      <dgm:prSet/>
      <dgm:spPr/>
      <dgm:t>
        <a:bodyPr/>
        <a:lstStyle/>
        <a:p>
          <a:endParaRPr lang="en-PH"/>
        </a:p>
      </dgm:t>
    </dgm:pt>
    <dgm:pt modelId="{E560060F-B28C-4647-BBFF-80E0273346D9}" type="sibTrans" cxnId="{FAB1AEAD-C489-4CFB-A3EF-292886DAE23F}">
      <dgm:prSet/>
      <dgm:spPr/>
      <dgm:t>
        <a:bodyPr/>
        <a:lstStyle/>
        <a:p>
          <a:endParaRPr lang="en-PH"/>
        </a:p>
      </dgm:t>
    </dgm:pt>
    <dgm:pt modelId="{F4888BD8-A344-4DB2-A55A-CA9F226A3441}">
      <dgm:prSet phldrT="[Text]" phldr="1"/>
      <dgm:spPr/>
      <dgm:t>
        <a:bodyPr/>
        <a:lstStyle/>
        <a:p>
          <a:endParaRPr lang="en-PH"/>
        </a:p>
      </dgm:t>
    </dgm:pt>
    <dgm:pt modelId="{C84B6867-ECED-423C-A94C-7DB5D2FDFA2D}" type="parTrans" cxnId="{04AE5044-9D06-4C14-9310-578B8B2BD5CE}">
      <dgm:prSet/>
      <dgm:spPr/>
      <dgm:t>
        <a:bodyPr/>
        <a:lstStyle/>
        <a:p>
          <a:endParaRPr lang="en-PH"/>
        </a:p>
      </dgm:t>
    </dgm:pt>
    <dgm:pt modelId="{39E7D297-D74B-4DB0-BB21-3D66E23E9825}" type="sibTrans" cxnId="{04AE5044-9D06-4C14-9310-578B8B2BD5CE}">
      <dgm:prSet/>
      <dgm:spPr/>
      <dgm:t>
        <a:bodyPr/>
        <a:lstStyle/>
        <a:p>
          <a:endParaRPr lang="en-PH"/>
        </a:p>
      </dgm:t>
    </dgm:pt>
    <dgm:pt modelId="{544C256E-6124-4F21-8311-8420C73316A0}">
      <dgm:prSet phldrT="[Text]" phldr="1"/>
      <dgm:spPr/>
      <dgm:t>
        <a:bodyPr/>
        <a:lstStyle/>
        <a:p>
          <a:endParaRPr lang="en-PH" dirty="0"/>
        </a:p>
      </dgm:t>
    </dgm:pt>
    <dgm:pt modelId="{B272D85A-40BD-4675-B54C-6C2E2D8DF4EA}" type="parTrans" cxnId="{E7C4799E-197B-491B-A7FB-69B1169F6C40}">
      <dgm:prSet/>
      <dgm:spPr/>
      <dgm:t>
        <a:bodyPr/>
        <a:lstStyle/>
        <a:p>
          <a:endParaRPr lang="en-PH"/>
        </a:p>
      </dgm:t>
    </dgm:pt>
    <dgm:pt modelId="{6DD7BC32-D1AE-407B-841F-ACF4D6FE201A}" type="sibTrans" cxnId="{E7C4799E-197B-491B-A7FB-69B1169F6C40}">
      <dgm:prSet/>
      <dgm:spPr/>
      <dgm:t>
        <a:bodyPr/>
        <a:lstStyle/>
        <a:p>
          <a:endParaRPr lang="en-PH"/>
        </a:p>
      </dgm:t>
    </dgm:pt>
    <dgm:pt modelId="{DB323397-199F-4534-AA9E-2A219FB5A851}">
      <dgm:prSet phldrT="[Text]" phldr="1"/>
      <dgm:spPr/>
      <dgm:t>
        <a:bodyPr/>
        <a:lstStyle/>
        <a:p>
          <a:endParaRPr lang="en-PH" dirty="0"/>
        </a:p>
      </dgm:t>
    </dgm:pt>
    <dgm:pt modelId="{C44D5152-B672-4FD5-9AB1-413E4B9289C7}" type="sibTrans" cxnId="{26429DED-F0A8-4441-9731-71B5CE5F7DD8}">
      <dgm:prSet/>
      <dgm:spPr/>
      <dgm:t>
        <a:bodyPr/>
        <a:lstStyle/>
        <a:p>
          <a:endParaRPr lang="en-PH"/>
        </a:p>
      </dgm:t>
    </dgm:pt>
    <dgm:pt modelId="{5F696B65-841B-40BB-82E1-F4053E6A32B7}" type="parTrans" cxnId="{26429DED-F0A8-4441-9731-71B5CE5F7DD8}">
      <dgm:prSet/>
      <dgm:spPr/>
      <dgm:t>
        <a:bodyPr/>
        <a:lstStyle/>
        <a:p>
          <a:endParaRPr lang="en-PH"/>
        </a:p>
      </dgm:t>
    </dgm:pt>
    <dgm:pt modelId="{6FFB7E66-B64C-4A22-9200-78690500C05C}">
      <dgm:prSet phldrT="[Text]" phldr="1"/>
      <dgm:spPr/>
      <dgm:t>
        <a:bodyPr/>
        <a:lstStyle/>
        <a:p>
          <a:endParaRPr lang="en-PH" dirty="0"/>
        </a:p>
      </dgm:t>
    </dgm:pt>
    <dgm:pt modelId="{DF151C0E-6620-4081-A0C9-D6C51264094E}" type="sibTrans" cxnId="{0326F5E4-5646-4A6F-B870-B67C3E6FC57B}">
      <dgm:prSet/>
      <dgm:spPr/>
      <dgm:t>
        <a:bodyPr/>
        <a:lstStyle/>
        <a:p>
          <a:endParaRPr lang="en-PH"/>
        </a:p>
      </dgm:t>
    </dgm:pt>
    <dgm:pt modelId="{812F4FEB-3AB4-4040-A409-0A17C69ACC35}" type="parTrans" cxnId="{0326F5E4-5646-4A6F-B870-B67C3E6FC57B}">
      <dgm:prSet/>
      <dgm:spPr/>
      <dgm:t>
        <a:bodyPr/>
        <a:lstStyle/>
        <a:p>
          <a:endParaRPr lang="en-PH"/>
        </a:p>
      </dgm:t>
    </dgm:pt>
    <dgm:pt modelId="{D8618CEC-ACF7-4558-8DAD-A73957FA8898}">
      <dgm:prSet phldrT="[Text]"/>
      <dgm:spPr/>
      <dgm:t>
        <a:bodyPr/>
        <a:lstStyle/>
        <a:p>
          <a:endParaRPr lang="en-PH" dirty="0"/>
        </a:p>
      </dgm:t>
    </dgm:pt>
    <dgm:pt modelId="{1EFB527D-84CD-4D6F-BF93-FC00C6BBFAC1}" type="parTrans" cxnId="{F321D43A-174C-497A-9AA4-29A6DC5B429E}">
      <dgm:prSet/>
      <dgm:spPr/>
      <dgm:t>
        <a:bodyPr/>
        <a:lstStyle/>
        <a:p>
          <a:endParaRPr lang="en-PH"/>
        </a:p>
      </dgm:t>
    </dgm:pt>
    <dgm:pt modelId="{BE34585A-3AE7-48B2-BABF-3648A62F859A}" type="sibTrans" cxnId="{F321D43A-174C-497A-9AA4-29A6DC5B429E}">
      <dgm:prSet/>
      <dgm:spPr/>
      <dgm:t>
        <a:bodyPr/>
        <a:lstStyle/>
        <a:p>
          <a:endParaRPr lang="en-PH"/>
        </a:p>
      </dgm:t>
    </dgm:pt>
    <dgm:pt modelId="{8020A849-8353-4174-9838-B6EAE455CA03}">
      <dgm:prSet phldrT="[Text]"/>
      <dgm:spPr/>
      <dgm:t>
        <a:bodyPr/>
        <a:lstStyle/>
        <a:p>
          <a:endParaRPr lang="en-PH" dirty="0"/>
        </a:p>
      </dgm:t>
    </dgm:pt>
    <dgm:pt modelId="{95669276-DE6A-4834-9DB6-0740601B07F4}" type="sibTrans" cxnId="{13F21F17-8C34-4E16-A2BE-D9BF57A4C383}">
      <dgm:prSet/>
      <dgm:spPr/>
      <dgm:t>
        <a:bodyPr/>
        <a:lstStyle/>
        <a:p>
          <a:endParaRPr lang="en-PH"/>
        </a:p>
      </dgm:t>
    </dgm:pt>
    <dgm:pt modelId="{C3C79A42-A60F-4785-B4D9-4065D4DAC0BD}" type="parTrans" cxnId="{13F21F17-8C34-4E16-A2BE-D9BF57A4C383}">
      <dgm:prSet/>
      <dgm:spPr/>
      <dgm:t>
        <a:bodyPr/>
        <a:lstStyle/>
        <a:p>
          <a:endParaRPr lang="en-PH"/>
        </a:p>
      </dgm:t>
    </dgm:pt>
    <dgm:pt modelId="{D93D2411-0B06-4482-A67B-9F378D7D1704}" type="pres">
      <dgm:prSet presAssocID="{DBC10427-B068-4C8D-9EF9-6A3DAEB8182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0478D5F-F902-4DCF-92D3-04E8AA1A5A84}" type="pres">
      <dgm:prSet presAssocID="{882E9305-3579-4BAE-B4BA-DAEE15BB3B6D}" presName="vertOne" presStyleCnt="0"/>
      <dgm:spPr/>
    </dgm:pt>
    <dgm:pt modelId="{5EA1D73D-969A-4296-8676-E4115FC8BA85}" type="pres">
      <dgm:prSet presAssocID="{882E9305-3579-4BAE-B4BA-DAEE15BB3B6D}" presName="txOne" presStyleLbl="node0" presStyleIdx="0" presStyleCnt="1" custLinFactNeighborX="-8873" custLinFactNeighborY="64473">
        <dgm:presLayoutVars>
          <dgm:chPref val="3"/>
        </dgm:presLayoutVars>
      </dgm:prSet>
      <dgm:spPr/>
    </dgm:pt>
    <dgm:pt modelId="{52FA3424-C16E-4FB2-A035-A4F83F69706D}" type="pres">
      <dgm:prSet presAssocID="{882E9305-3579-4BAE-B4BA-DAEE15BB3B6D}" presName="parTransOne" presStyleCnt="0"/>
      <dgm:spPr/>
    </dgm:pt>
    <dgm:pt modelId="{37A91540-2151-4679-AC57-5D30171CEF7A}" type="pres">
      <dgm:prSet presAssocID="{882E9305-3579-4BAE-B4BA-DAEE15BB3B6D}" presName="horzOne" presStyleCnt="0"/>
      <dgm:spPr/>
    </dgm:pt>
    <dgm:pt modelId="{821AB189-0BC3-460E-8534-DF3D13471FBE}" type="pres">
      <dgm:prSet presAssocID="{F4888BD8-A344-4DB2-A55A-CA9F226A3441}" presName="vertTwo" presStyleCnt="0"/>
      <dgm:spPr/>
    </dgm:pt>
    <dgm:pt modelId="{DC109EC1-01CD-4EBB-BA04-23CE9A7A38C3}" type="pres">
      <dgm:prSet presAssocID="{F4888BD8-A344-4DB2-A55A-CA9F226A3441}" presName="txTwo" presStyleLbl="node2" presStyleIdx="0" presStyleCnt="2">
        <dgm:presLayoutVars>
          <dgm:chPref val="3"/>
        </dgm:presLayoutVars>
      </dgm:prSet>
      <dgm:spPr/>
    </dgm:pt>
    <dgm:pt modelId="{8EDE5ECA-9870-4669-817C-E96BDFB10C4C}" type="pres">
      <dgm:prSet presAssocID="{F4888BD8-A344-4DB2-A55A-CA9F226A3441}" presName="parTransTwo" presStyleCnt="0"/>
      <dgm:spPr/>
    </dgm:pt>
    <dgm:pt modelId="{BD0F1C17-5494-4638-85D0-1863EFBF3D44}" type="pres">
      <dgm:prSet presAssocID="{F4888BD8-A344-4DB2-A55A-CA9F226A3441}" presName="horzTwo" presStyleCnt="0"/>
      <dgm:spPr/>
    </dgm:pt>
    <dgm:pt modelId="{56E3B57E-F588-4987-A34E-BEE7DE6CE56C}" type="pres">
      <dgm:prSet presAssocID="{6FFB7E66-B64C-4A22-9200-78690500C05C}" presName="vertThree" presStyleCnt="0"/>
      <dgm:spPr/>
    </dgm:pt>
    <dgm:pt modelId="{2310D407-6D46-4435-8473-CFEA665A8450}" type="pres">
      <dgm:prSet presAssocID="{6FFB7E66-B64C-4A22-9200-78690500C05C}" presName="txThree" presStyleLbl="node3" presStyleIdx="0" presStyleCnt="2">
        <dgm:presLayoutVars>
          <dgm:chPref val="3"/>
        </dgm:presLayoutVars>
      </dgm:prSet>
      <dgm:spPr/>
    </dgm:pt>
    <dgm:pt modelId="{F0015407-CAB6-41E0-B2F6-270E1A8DDAD2}" type="pres">
      <dgm:prSet presAssocID="{6FFB7E66-B64C-4A22-9200-78690500C05C}" presName="parTransThree" presStyleCnt="0"/>
      <dgm:spPr/>
    </dgm:pt>
    <dgm:pt modelId="{7662BECB-9926-4871-8462-630A423A38FE}" type="pres">
      <dgm:prSet presAssocID="{6FFB7E66-B64C-4A22-9200-78690500C05C}" presName="horzThree" presStyleCnt="0"/>
      <dgm:spPr/>
    </dgm:pt>
    <dgm:pt modelId="{D7267672-8177-45C8-B983-B7903E578636}" type="pres">
      <dgm:prSet presAssocID="{8020A849-8353-4174-9838-B6EAE455CA03}" presName="vertFour" presStyleCnt="0">
        <dgm:presLayoutVars>
          <dgm:chPref val="3"/>
        </dgm:presLayoutVars>
      </dgm:prSet>
      <dgm:spPr/>
    </dgm:pt>
    <dgm:pt modelId="{E06A15EC-5384-4848-AC49-69D457FE62D0}" type="pres">
      <dgm:prSet presAssocID="{8020A849-8353-4174-9838-B6EAE455CA03}" presName="txFour" presStyleLbl="node4" presStyleIdx="0" presStyleCnt="2">
        <dgm:presLayoutVars>
          <dgm:chPref val="3"/>
        </dgm:presLayoutVars>
      </dgm:prSet>
      <dgm:spPr/>
    </dgm:pt>
    <dgm:pt modelId="{FBA99876-BAA9-4224-8A16-E187B97E7FBA}" type="pres">
      <dgm:prSet presAssocID="{8020A849-8353-4174-9838-B6EAE455CA03}" presName="horzFour" presStyleCnt="0"/>
      <dgm:spPr/>
    </dgm:pt>
    <dgm:pt modelId="{06E900BD-2727-4EFD-95E6-C6053104EA50}" type="pres">
      <dgm:prSet presAssocID="{39E7D297-D74B-4DB0-BB21-3D66E23E9825}" presName="sibSpaceTwo" presStyleCnt="0"/>
      <dgm:spPr/>
    </dgm:pt>
    <dgm:pt modelId="{2B5E6BE3-7A33-45BD-98F9-93513B02311F}" type="pres">
      <dgm:prSet presAssocID="{DB323397-199F-4534-AA9E-2A219FB5A851}" presName="vertTwo" presStyleCnt="0"/>
      <dgm:spPr/>
    </dgm:pt>
    <dgm:pt modelId="{55320912-6D08-4487-A831-4B963C26AB47}" type="pres">
      <dgm:prSet presAssocID="{DB323397-199F-4534-AA9E-2A219FB5A851}" presName="txTwo" presStyleLbl="node2" presStyleIdx="1" presStyleCnt="2">
        <dgm:presLayoutVars>
          <dgm:chPref val="3"/>
        </dgm:presLayoutVars>
      </dgm:prSet>
      <dgm:spPr/>
    </dgm:pt>
    <dgm:pt modelId="{2A3F424E-6DC3-4F02-B0D4-FA4B97C3513A}" type="pres">
      <dgm:prSet presAssocID="{DB323397-199F-4534-AA9E-2A219FB5A851}" presName="parTransTwo" presStyleCnt="0"/>
      <dgm:spPr/>
    </dgm:pt>
    <dgm:pt modelId="{5524E315-D10C-4240-8B2C-0B4916A6C931}" type="pres">
      <dgm:prSet presAssocID="{DB323397-199F-4534-AA9E-2A219FB5A851}" presName="horzTwo" presStyleCnt="0"/>
      <dgm:spPr/>
    </dgm:pt>
    <dgm:pt modelId="{716CB227-290B-4058-A4F6-1D2B6686BCC8}" type="pres">
      <dgm:prSet presAssocID="{544C256E-6124-4F21-8311-8420C73316A0}" presName="vertThree" presStyleCnt="0"/>
      <dgm:spPr/>
    </dgm:pt>
    <dgm:pt modelId="{CF663713-6264-4F63-BD0A-45DEB3765AEF}" type="pres">
      <dgm:prSet presAssocID="{544C256E-6124-4F21-8311-8420C73316A0}" presName="txThree" presStyleLbl="node3" presStyleIdx="1" presStyleCnt="2">
        <dgm:presLayoutVars>
          <dgm:chPref val="3"/>
        </dgm:presLayoutVars>
      </dgm:prSet>
      <dgm:spPr/>
    </dgm:pt>
    <dgm:pt modelId="{17B70B95-C432-482D-B35B-8957BBF9FA0E}" type="pres">
      <dgm:prSet presAssocID="{544C256E-6124-4F21-8311-8420C73316A0}" presName="parTransThree" presStyleCnt="0"/>
      <dgm:spPr/>
    </dgm:pt>
    <dgm:pt modelId="{F053C233-042F-4815-8560-92192DD9B813}" type="pres">
      <dgm:prSet presAssocID="{544C256E-6124-4F21-8311-8420C73316A0}" presName="horzThree" presStyleCnt="0"/>
      <dgm:spPr/>
    </dgm:pt>
    <dgm:pt modelId="{1BB6997B-8DAF-4B40-AB55-90D8D8E3394B}" type="pres">
      <dgm:prSet presAssocID="{D8618CEC-ACF7-4558-8DAD-A73957FA8898}" presName="vertFour" presStyleCnt="0">
        <dgm:presLayoutVars>
          <dgm:chPref val="3"/>
        </dgm:presLayoutVars>
      </dgm:prSet>
      <dgm:spPr/>
    </dgm:pt>
    <dgm:pt modelId="{A413442D-D9FD-4B2F-9EA0-B2237BD738B2}" type="pres">
      <dgm:prSet presAssocID="{D8618CEC-ACF7-4558-8DAD-A73957FA8898}" presName="txFour" presStyleLbl="node4" presStyleIdx="1" presStyleCnt="2">
        <dgm:presLayoutVars>
          <dgm:chPref val="3"/>
        </dgm:presLayoutVars>
      </dgm:prSet>
      <dgm:spPr/>
    </dgm:pt>
    <dgm:pt modelId="{E7972E20-268F-48FD-8FDB-4919B1D3C745}" type="pres">
      <dgm:prSet presAssocID="{D8618CEC-ACF7-4558-8DAD-A73957FA8898}" presName="horzFour" presStyleCnt="0"/>
      <dgm:spPr/>
    </dgm:pt>
  </dgm:ptLst>
  <dgm:cxnLst>
    <dgm:cxn modelId="{258BA604-BDE4-4565-A7C0-92D0DF96BFBE}" type="presOf" srcId="{DBC10427-B068-4C8D-9EF9-6A3DAEB81825}" destId="{D93D2411-0B06-4482-A67B-9F378D7D1704}" srcOrd="0" destOrd="0" presId="urn:microsoft.com/office/officeart/2005/8/layout/architecture"/>
    <dgm:cxn modelId="{13F21F17-8C34-4E16-A2BE-D9BF57A4C383}" srcId="{6FFB7E66-B64C-4A22-9200-78690500C05C}" destId="{8020A849-8353-4174-9838-B6EAE455CA03}" srcOrd="0" destOrd="0" parTransId="{C3C79A42-A60F-4785-B4D9-4065D4DAC0BD}" sibTransId="{95669276-DE6A-4834-9DB6-0740601B07F4}"/>
    <dgm:cxn modelId="{F321D43A-174C-497A-9AA4-29A6DC5B429E}" srcId="{544C256E-6124-4F21-8311-8420C73316A0}" destId="{D8618CEC-ACF7-4558-8DAD-A73957FA8898}" srcOrd="0" destOrd="0" parTransId="{1EFB527D-84CD-4D6F-BF93-FC00C6BBFAC1}" sibTransId="{BE34585A-3AE7-48B2-BABF-3648A62F859A}"/>
    <dgm:cxn modelId="{C592CC5B-10BF-4B65-9DC6-5ECCA20F6626}" type="presOf" srcId="{544C256E-6124-4F21-8311-8420C73316A0}" destId="{CF663713-6264-4F63-BD0A-45DEB3765AEF}" srcOrd="0" destOrd="0" presId="urn:microsoft.com/office/officeart/2005/8/layout/architecture"/>
    <dgm:cxn modelId="{04AE5044-9D06-4C14-9310-578B8B2BD5CE}" srcId="{882E9305-3579-4BAE-B4BA-DAEE15BB3B6D}" destId="{F4888BD8-A344-4DB2-A55A-CA9F226A3441}" srcOrd="0" destOrd="0" parTransId="{C84B6867-ECED-423C-A94C-7DB5D2FDFA2D}" sibTransId="{39E7D297-D74B-4DB0-BB21-3D66E23E9825}"/>
    <dgm:cxn modelId="{E91D3184-9A31-4B99-976C-9E432CB76650}" type="presOf" srcId="{882E9305-3579-4BAE-B4BA-DAEE15BB3B6D}" destId="{5EA1D73D-969A-4296-8676-E4115FC8BA85}" srcOrd="0" destOrd="0" presId="urn:microsoft.com/office/officeart/2005/8/layout/architecture"/>
    <dgm:cxn modelId="{DB67F084-163D-499E-8180-D40E2E29EF96}" type="presOf" srcId="{DB323397-199F-4534-AA9E-2A219FB5A851}" destId="{55320912-6D08-4487-A831-4B963C26AB47}" srcOrd="0" destOrd="0" presId="urn:microsoft.com/office/officeart/2005/8/layout/architecture"/>
    <dgm:cxn modelId="{E7C4799E-197B-491B-A7FB-69B1169F6C40}" srcId="{DB323397-199F-4534-AA9E-2A219FB5A851}" destId="{544C256E-6124-4F21-8311-8420C73316A0}" srcOrd="0" destOrd="0" parTransId="{B272D85A-40BD-4675-B54C-6C2E2D8DF4EA}" sibTransId="{6DD7BC32-D1AE-407B-841F-ACF4D6FE201A}"/>
    <dgm:cxn modelId="{A7E511A5-3A95-49EB-9FF9-814127DAB448}" type="presOf" srcId="{8020A849-8353-4174-9838-B6EAE455CA03}" destId="{E06A15EC-5384-4848-AC49-69D457FE62D0}" srcOrd="0" destOrd="0" presId="urn:microsoft.com/office/officeart/2005/8/layout/architecture"/>
    <dgm:cxn modelId="{3EB237A5-6D2C-469B-BBCC-B5A44085B53A}" type="presOf" srcId="{D8618CEC-ACF7-4558-8DAD-A73957FA8898}" destId="{A413442D-D9FD-4B2F-9EA0-B2237BD738B2}" srcOrd="0" destOrd="0" presId="urn:microsoft.com/office/officeart/2005/8/layout/architecture"/>
    <dgm:cxn modelId="{D09566A9-F297-4057-B2A8-57FA0C79661B}" type="presOf" srcId="{6FFB7E66-B64C-4A22-9200-78690500C05C}" destId="{2310D407-6D46-4435-8473-CFEA665A8450}" srcOrd="0" destOrd="0" presId="urn:microsoft.com/office/officeart/2005/8/layout/architecture"/>
    <dgm:cxn modelId="{FAB1AEAD-C489-4CFB-A3EF-292886DAE23F}" srcId="{DBC10427-B068-4C8D-9EF9-6A3DAEB81825}" destId="{882E9305-3579-4BAE-B4BA-DAEE15BB3B6D}" srcOrd="0" destOrd="0" parTransId="{D3BC24F6-CAEB-436A-ABE1-8CF1BEA20DFD}" sibTransId="{E560060F-B28C-4647-BBFF-80E0273346D9}"/>
    <dgm:cxn modelId="{BC5807C8-BB9A-49F8-B94A-F29B6CE26967}" type="presOf" srcId="{F4888BD8-A344-4DB2-A55A-CA9F226A3441}" destId="{DC109EC1-01CD-4EBB-BA04-23CE9A7A38C3}" srcOrd="0" destOrd="0" presId="urn:microsoft.com/office/officeart/2005/8/layout/architecture"/>
    <dgm:cxn modelId="{0326F5E4-5646-4A6F-B870-B67C3E6FC57B}" srcId="{F4888BD8-A344-4DB2-A55A-CA9F226A3441}" destId="{6FFB7E66-B64C-4A22-9200-78690500C05C}" srcOrd="0" destOrd="0" parTransId="{812F4FEB-3AB4-4040-A409-0A17C69ACC35}" sibTransId="{DF151C0E-6620-4081-A0C9-D6C51264094E}"/>
    <dgm:cxn modelId="{26429DED-F0A8-4441-9731-71B5CE5F7DD8}" srcId="{882E9305-3579-4BAE-B4BA-DAEE15BB3B6D}" destId="{DB323397-199F-4534-AA9E-2A219FB5A851}" srcOrd="1" destOrd="0" parTransId="{5F696B65-841B-40BB-82E1-F4053E6A32B7}" sibTransId="{C44D5152-B672-4FD5-9AB1-413E4B9289C7}"/>
    <dgm:cxn modelId="{DFEC8634-A9E4-4933-A5AD-040864524E02}" type="presParOf" srcId="{D93D2411-0B06-4482-A67B-9F378D7D1704}" destId="{C0478D5F-F902-4DCF-92D3-04E8AA1A5A84}" srcOrd="0" destOrd="0" presId="urn:microsoft.com/office/officeart/2005/8/layout/architecture"/>
    <dgm:cxn modelId="{BE0DF017-88D2-4070-8939-24B2A2E78F71}" type="presParOf" srcId="{C0478D5F-F902-4DCF-92D3-04E8AA1A5A84}" destId="{5EA1D73D-969A-4296-8676-E4115FC8BA85}" srcOrd="0" destOrd="0" presId="urn:microsoft.com/office/officeart/2005/8/layout/architecture"/>
    <dgm:cxn modelId="{3228A1EA-7D9A-45F7-A637-C495497E2B41}" type="presParOf" srcId="{C0478D5F-F902-4DCF-92D3-04E8AA1A5A84}" destId="{52FA3424-C16E-4FB2-A035-A4F83F69706D}" srcOrd="1" destOrd="0" presId="urn:microsoft.com/office/officeart/2005/8/layout/architecture"/>
    <dgm:cxn modelId="{AF548BB9-AA9C-4369-B255-287D8C0C0D3B}" type="presParOf" srcId="{C0478D5F-F902-4DCF-92D3-04E8AA1A5A84}" destId="{37A91540-2151-4679-AC57-5D30171CEF7A}" srcOrd="2" destOrd="0" presId="urn:microsoft.com/office/officeart/2005/8/layout/architecture"/>
    <dgm:cxn modelId="{20C17B46-8CAD-44C2-A7E6-39304D67FCB8}" type="presParOf" srcId="{37A91540-2151-4679-AC57-5D30171CEF7A}" destId="{821AB189-0BC3-460E-8534-DF3D13471FBE}" srcOrd="0" destOrd="0" presId="urn:microsoft.com/office/officeart/2005/8/layout/architecture"/>
    <dgm:cxn modelId="{1D17523C-A176-4767-9E03-6BC7243D846D}" type="presParOf" srcId="{821AB189-0BC3-460E-8534-DF3D13471FBE}" destId="{DC109EC1-01CD-4EBB-BA04-23CE9A7A38C3}" srcOrd="0" destOrd="0" presId="urn:microsoft.com/office/officeart/2005/8/layout/architecture"/>
    <dgm:cxn modelId="{4A2260DA-C0A8-4C67-AE3C-317B85502826}" type="presParOf" srcId="{821AB189-0BC3-460E-8534-DF3D13471FBE}" destId="{8EDE5ECA-9870-4669-817C-E96BDFB10C4C}" srcOrd="1" destOrd="0" presId="urn:microsoft.com/office/officeart/2005/8/layout/architecture"/>
    <dgm:cxn modelId="{8A42B4CD-8AB8-4D16-85AB-CEF1C9AD2CF0}" type="presParOf" srcId="{821AB189-0BC3-460E-8534-DF3D13471FBE}" destId="{BD0F1C17-5494-4638-85D0-1863EFBF3D44}" srcOrd="2" destOrd="0" presId="urn:microsoft.com/office/officeart/2005/8/layout/architecture"/>
    <dgm:cxn modelId="{5ACC039F-8728-4D18-8333-6375E67029F6}" type="presParOf" srcId="{BD0F1C17-5494-4638-85D0-1863EFBF3D44}" destId="{56E3B57E-F588-4987-A34E-BEE7DE6CE56C}" srcOrd="0" destOrd="0" presId="urn:microsoft.com/office/officeart/2005/8/layout/architecture"/>
    <dgm:cxn modelId="{425137A6-D4F3-45F8-8B44-0DB51E393DF2}" type="presParOf" srcId="{56E3B57E-F588-4987-A34E-BEE7DE6CE56C}" destId="{2310D407-6D46-4435-8473-CFEA665A8450}" srcOrd="0" destOrd="0" presId="urn:microsoft.com/office/officeart/2005/8/layout/architecture"/>
    <dgm:cxn modelId="{51228B8F-B5BC-4800-94ED-A8315CA6F649}" type="presParOf" srcId="{56E3B57E-F588-4987-A34E-BEE7DE6CE56C}" destId="{F0015407-CAB6-41E0-B2F6-270E1A8DDAD2}" srcOrd="1" destOrd="0" presId="urn:microsoft.com/office/officeart/2005/8/layout/architecture"/>
    <dgm:cxn modelId="{307D272B-AE37-4A23-9A92-5D5B07AF7CD8}" type="presParOf" srcId="{56E3B57E-F588-4987-A34E-BEE7DE6CE56C}" destId="{7662BECB-9926-4871-8462-630A423A38FE}" srcOrd="2" destOrd="0" presId="urn:microsoft.com/office/officeart/2005/8/layout/architecture"/>
    <dgm:cxn modelId="{22DCCCC0-F7F9-4D54-97ED-2C3367040D68}" type="presParOf" srcId="{7662BECB-9926-4871-8462-630A423A38FE}" destId="{D7267672-8177-45C8-B983-B7903E578636}" srcOrd="0" destOrd="0" presId="urn:microsoft.com/office/officeart/2005/8/layout/architecture"/>
    <dgm:cxn modelId="{B65BB22A-6935-495B-A6F1-B771E16F580B}" type="presParOf" srcId="{D7267672-8177-45C8-B983-B7903E578636}" destId="{E06A15EC-5384-4848-AC49-69D457FE62D0}" srcOrd="0" destOrd="0" presId="urn:microsoft.com/office/officeart/2005/8/layout/architecture"/>
    <dgm:cxn modelId="{68203243-AAC1-4D3D-A645-59F880D1D113}" type="presParOf" srcId="{D7267672-8177-45C8-B983-B7903E578636}" destId="{FBA99876-BAA9-4224-8A16-E187B97E7FBA}" srcOrd="1" destOrd="0" presId="urn:microsoft.com/office/officeart/2005/8/layout/architecture"/>
    <dgm:cxn modelId="{92E86F25-B526-4988-B865-77941C854222}" type="presParOf" srcId="{37A91540-2151-4679-AC57-5D30171CEF7A}" destId="{06E900BD-2727-4EFD-95E6-C6053104EA50}" srcOrd="1" destOrd="0" presId="urn:microsoft.com/office/officeart/2005/8/layout/architecture"/>
    <dgm:cxn modelId="{CA21BCA5-EC72-40E1-8EB9-1B290440B620}" type="presParOf" srcId="{37A91540-2151-4679-AC57-5D30171CEF7A}" destId="{2B5E6BE3-7A33-45BD-98F9-93513B02311F}" srcOrd="2" destOrd="0" presId="urn:microsoft.com/office/officeart/2005/8/layout/architecture"/>
    <dgm:cxn modelId="{8DCC04CD-2817-4DE6-8E5A-F5701FBF8F34}" type="presParOf" srcId="{2B5E6BE3-7A33-45BD-98F9-93513B02311F}" destId="{55320912-6D08-4487-A831-4B963C26AB47}" srcOrd="0" destOrd="0" presId="urn:microsoft.com/office/officeart/2005/8/layout/architecture"/>
    <dgm:cxn modelId="{D32757CF-2410-416D-BC5D-38B465CFF35D}" type="presParOf" srcId="{2B5E6BE3-7A33-45BD-98F9-93513B02311F}" destId="{2A3F424E-6DC3-4F02-B0D4-FA4B97C3513A}" srcOrd="1" destOrd="0" presId="urn:microsoft.com/office/officeart/2005/8/layout/architecture"/>
    <dgm:cxn modelId="{B5A24287-90AF-4B2D-9673-5B82BAD98660}" type="presParOf" srcId="{2B5E6BE3-7A33-45BD-98F9-93513B02311F}" destId="{5524E315-D10C-4240-8B2C-0B4916A6C931}" srcOrd="2" destOrd="0" presId="urn:microsoft.com/office/officeart/2005/8/layout/architecture"/>
    <dgm:cxn modelId="{90B7972D-8C9C-424B-842B-9A38ACFFC252}" type="presParOf" srcId="{5524E315-D10C-4240-8B2C-0B4916A6C931}" destId="{716CB227-290B-4058-A4F6-1D2B6686BCC8}" srcOrd="0" destOrd="0" presId="urn:microsoft.com/office/officeart/2005/8/layout/architecture"/>
    <dgm:cxn modelId="{334C7B6B-A56C-4C00-8364-4D01FA029FDB}" type="presParOf" srcId="{716CB227-290B-4058-A4F6-1D2B6686BCC8}" destId="{CF663713-6264-4F63-BD0A-45DEB3765AEF}" srcOrd="0" destOrd="0" presId="urn:microsoft.com/office/officeart/2005/8/layout/architecture"/>
    <dgm:cxn modelId="{366400DD-04AC-439F-8D71-6122B9782112}" type="presParOf" srcId="{716CB227-290B-4058-A4F6-1D2B6686BCC8}" destId="{17B70B95-C432-482D-B35B-8957BBF9FA0E}" srcOrd="1" destOrd="0" presId="urn:microsoft.com/office/officeart/2005/8/layout/architecture"/>
    <dgm:cxn modelId="{D82EED6C-DDA9-4B45-96C5-23B8B07A8CCE}" type="presParOf" srcId="{716CB227-290B-4058-A4F6-1D2B6686BCC8}" destId="{F053C233-042F-4815-8560-92192DD9B813}" srcOrd="2" destOrd="0" presId="urn:microsoft.com/office/officeart/2005/8/layout/architecture"/>
    <dgm:cxn modelId="{B7E5FB4D-4049-4838-8F85-2DEFF43C4861}" type="presParOf" srcId="{F053C233-042F-4815-8560-92192DD9B813}" destId="{1BB6997B-8DAF-4B40-AB55-90D8D8E3394B}" srcOrd="0" destOrd="0" presId="urn:microsoft.com/office/officeart/2005/8/layout/architecture"/>
    <dgm:cxn modelId="{68718B42-DC8D-40AF-A846-EA4D71D3C820}" type="presParOf" srcId="{1BB6997B-8DAF-4B40-AB55-90D8D8E3394B}" destId="{A413442D-D9FD-4B2F-9EA0-B2237BD738B2}" srcOrd="0" destOrd="0" presId="urn:microsoft.com/office/officeart/2005/8/layout/architecture"/>
    <dgm:cxn modelId="{7E3C20C9-FA0F-4306-B1B1-3384011A1060}" type="presParOf" srcId="{1BB6997B-8DAF-4B40-AB55-90D8D8E3394B}" destId="{E7972E20-268F-48FD-8FDB-4919B1D3C745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1AE22A-1DEE-4B33-8E48-5370D3FB58FA}" type="doc">
      <dgm:prSet loTypeId="urn:microsoft.com/office/officeart/2005/8/layout/lProcess3" loCatId="process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en-PH"/>
        </a:p>
      </dgm:t>
    </dgm:pt>
    <dgm:pt modelId="{BC2F1354-BC37-4D44-9A7E-3860C9480F3A}">
      <dgm:prSet phldrT="[Text]"/>
      <dgm:spPr/>
      <dgm:t>
        <a:bodyPr/>
        <a:lstStyle/>
        <a:p>
          <a:r>
            <a:rPr lang="en-US" dirty="0"/>
            <a:t>Enrollment</a:t>
          </a:r>
          <a:endParaRPr lang="en-PH" dirty="0"/>
        </a:p>
      </dgm:t>
    </dgm:pt>
    <dgm:pt modelId="{45BEAD46-653A-46FC-A11F-C697AC25432F}" type="parTrans" cxnId="{6CDB4D13-D0A3-4BBB-8CB6-2906D85BCE11}">
      <dgm:prSet/>
      <dgm:spPr/>
      <dgm:t>
        <a:bodyPr/>
        <a:lstStyle/>
        <a:p>
          <a:endParaRPr lang="en-PH"/>
        </a:p>
      </dgm:t>
    </dgm:pt>
    <dgm:pt modelId="{EA44B4FF-2743-4D3A-A207-A33B206E1A65}" type="sibTrans" cxnId="{6CDB4D13-D0A3-4BBB-8CB6-2906D85BCE11}">
      <dgm:prSet/>
      <dgm:spPr/>
      <dgm:t>
        <a:bodyPr/>
        <a:lstStyle/>
        <a:p>
          <a:endParaRPr lang="en-PH"/>
        </a:p>
      </dgm:t>
    </dgm:pt>
    <dgm:pt modelId="{9B06B5CC-6D5F-41B3-89E6-5E352A42A29E}">
      <dgm:prSet phldrT="[Text]" custT="1"/>
      <dgm:spPr/>
      <dgm:t>
        <a:bodyPr/>
        <a:lstStyle/>
        <a:p>
          <a:r>
            <a:rPr lang="en-US" sz="2400" dirty="0"/>
            <a:t>7,338</a:t>
          </a:r>
          <a:endParaRPr lang="en-PH" sz="2400" dirty="0"/>
        </a:p>
      </dgm:t>
    </dgm:pt>
    <dgm:pt modelId="{E86084C8-FAE5-4CEA-B10B-E452C97EF094}" type="parTrans" cxnId="{3A1F6C44-29BE-41DE-A96E-7E0C0DA6BFB4}">
      <dgm:prSet/>
      <dgm:spPr/>
      <dgm:t>
        <a:bodyPr/>
        <a:lstStyle/>
        <a:p>
          <a:endParaRPr lang="en-PH"/>
        </a:p>
      </dgm:t>
    </dgm:pt>
    <dgm:pt modelId="{27AC1CF4-8746-4B91-992D-8AE48A313202}" type="sibTrans" cxnId="{3A1F6C44-29BE-41DE-A96E-7E0C0DA6BFB4}">
      <dgm:prSet/>
      <dgm:spPr/>
      <dgm:t>
        <a:bodyPr/>
        <a:lstStyle/>
        <a:p>
          <a:endParaRPr lang="en-PH"/>
        </a:p>
      </dgm:t>
    </dgm:pt>
    <dgm:pt modelId="{8210AEDF-E71D-47B9-B7A1-9D499B949ED7}">
      <dgm:prSet phldrT="[Text]"/>
      <dgm:spPr/>
      <dgm:t>
        <a:bodyPr/>
        <a:lstStyle/>
        <a:p>
          <a:r>
            <a:rPr lang="en-US" dirty="0"/>
            <a:t>Claims</a:t>
          </a:r>
          <a:endParaRPr lang="en-PH" dirty="0"/>
        </a:p>
      </dgm:t>
    </dgm:pt>
    <dgm:pt modelId="{2DE3CD9D-8912-4E2F-BE65-9654EC34F406}" type="parTrans" cxnId="{7518595D-B750-499B-AF4F-E65C42455E7B}">
      <dgm:prSet/>
      <dgm:spPr/>
      <dgm:t>
        <a:bodyPr/>
        <a:lstStyle/>
        <a:p>
          <a:endParaRPr lang="en-PH"/>
        </a:p>
      </dgm:t>
    </dgm:pt>
    <dgm:pt modelId="{6AEE8A1B-3281-433E-B1F5-311EC6BBA633}" type="sibTrans" cxnId="{7518595D-B750-499B-AF4F-E65C42455E7B}">
      <dgm:prSet/>
      <dgm:spPr/>
      <dgm:t>
        <a:bodyPr/>
        <a:lstStyle/>
        <a:p>
          <a:endParaRPr lang="en-PH"/>
        </a:p>
      </dgm:t>
    </dgm:pt>
    <dgm:pt modelId="{53820800-AB70-4C6D-B7BE-FFFB5478579A}">
      <dgm:prSet phldrT="[Text]" custT="1"/>
      <dgm:spPr/>
      <dgm:t>
        <a:bodyPr/>
        <a:lstStyle/>
        <a:p>
          <a:r>
            <a:rPr lang="en-US" sz="2400" dirty="0"/>
            <a:t>17</a:t>
          </a:r>
          <a:endParaRPr lang="en-PH" sz="2400" dirty="0"/>
        </a:p>
      </dgm:t>
    </dgm:pt>
    <dgm:pt modelId="{FD1C7C77-E35E-4666-A2E4-9EA198AEF446}" type="parTrans" cxnId="{FB45243F-CECF-42CA-92BD-70AD2FDDC49B}">
      <dgm:prSet/>
      <dgm:spPr/>
      <dgm:t>
        <a:bodyPr/>
        <a:lstStyle/>
        <a:p>
          <a:endParaRPr lang="en-PH"/>
        </a:p>
      </dgm:t>
    </dgm:pt>
    <dgm:pt modelId="{76295C9B-977F-440B-AF30-F1167034ECD8}" type="sibTrans" cxnId="{FB45243F-CECF-42CA-92BD-70AD2FDDC49B}">
      <dgm:prSet/>
      <dgm:spPr/>
      <dgm:t>
        <a:bodyPr/>
        <a:lstStyle/>
        <a:p>
          <a:endParaRPr lang="en-PH"/>
        </a:p>
      </dgm:t>
    </dgm:pt>
    <dgm:pt modelId="{D88B31FB-E744-4DB4-A648-B1C874A339E0}">
      <dgm:prSet phldrT="[Text]" custT="1"/>
      <dgm:spPr/>
      <dgm:t>
        <a:bodyPr/>
        <a:lstStyle/>
        <a:p>
          <a:r>
            <a:rPr lang="en-US" sz="2400" dirty="0"/>
            <a:t>P 366,900</a:t>
          </a:r>
          <a:endParaRPr lang="en-PH" sz="2400" dirty="0"/>
        </a:p>
      </dgm:t>
    </dgm:pt>
    <dgm:pt modelId="{373ABC68-6614-4945-8A04-1D60A7503AE8}" type="parTrans" cxnId="{0DEBB13A-77E7-4D09-BA2C-5CCBCD6722B6}">
      <dgm:prSet/>
      <dgm:spPr/>
      <dgm:t>
        <a:bodyPr/>
        <a:lstStyle/>
        <a:p>
          <a:endParaRPr lang="en-PH"/>
        </a:p>
      </dgm:t>
    </dgm:pt>
    <dgm:pt modelId="{4EFD65D4-25EA-4DF1-B094-1FDAE5F8478E}" type="sibTrans" cxnId="{0DEBB13A-77E7-4D09-BA2C-5CCBCD6722B6}">
      <dgm:prSet/>
      <dgm:spPr/>
      <dgm:t>
        <a:bodyPr/>
        <a:lstStyle/>
        <a:p>
          <a:endParaRPr lang="en-PH"/>
        </a:p>
      </dgm:t>
    </dgm:pt>
    <dgm:pt modelId="{8094D140-57C1-406A-8490-4B8A780F2EA2}">
      <dgm:prSet phldrT="[Text]" custT="1"/>
      <dgm:spPr/>
      <dgm:t>
        <a:bodyPr/>
        <a:lstStyle/>
        <a:p>
          <a:r>
            <a:rPr lang="en-US" sz="2400" dirty="0"/>
            <a:t>P 170,000</a:t>
          </a:r>
          <a:endParaRPr lang="en-PH" sz="2400" dirty="0"/>
        </a:p>
      </dgm:t>
    </dgm:pt>
    <dgm:pt modelId="{349FD76F-31A8-4D95-A04D-C1C2648AEFA7}" type="parTrans" cxnId="{CF984A7E-983F-4DA7-B9EC-CADA153A0C42}">
      <dgm:prSet/>
      <dgm:spPr/>
      <dgm:t>
        <a:bodyPr/>
        <a:lstStyle/>
        <a:p>
          <a:endParaRPr lang="en-PH"/>
        </a:p>
      </dgm:t>
    </dgm:pt>
    <dgm:pt modelId="{9E8DA38F-1E4D-48BE-9837-A69D5D6CC10B}" type="sibTrans" cxnId="{CF984A7E-983F-4DA7-B9EC-CADA153A0C42}">
      <dgm:prSet/>
      <dgm:spPr/>
      <dgm:t>
        <a:bodyPr/>
        <a:lstStyle/>
        <a:p>
          <a:endParaRPr lang="en-PH"/>
        </a:p>
      </dgm:t>
    </dgm:pt>
    <dgm:pt modelId="{1F1B61E8-4C47-4297-926E-F9B54FA42FBB}" type="pres">
      <dgm:prSet presAssocID="{391AE22A-1DEE-4B33-8E48-5370D3FB58FA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68179E70-892C-4A52-9A85-95A7A7EAD44C}" type="pres">
      <dgm:prSet presAssocID="{BC2F1354-BC37-4D44-9A7E-3860C9480F3A}" presName="horFlow" presStyleCnt="0"/>
      <dgm:spPr/>
    </dgm:pt>
    <dgm:pt modelId="{C8163BB2-1CB9-4DEE-A4B8-60B8544E19C0}" type="pres">
      <dgm:prSet presAssocID="{BC2F1354-BC37-4D44-9A7E-3860C9480F3A}" presName="bigChev" presStyleLbl="node1" presStyleIdx="0" presStyleCnt="2"/>
      <dgm:spPr/>
    </dgm:pt>
    <dgm:pt modelId="{35A34FB2-9D85-48C0-864A-9DA4EBD8E1E4}" type="pres">
      <dgm:prSet presAssocID="{E86084C8-FAE5-4CEA-B10B-E452C97EF094}" presName="parTrans" presStyleCnt="0"/>
      <dgm:spPr/>
    </dgm:pt>
    <dgm:pt modelId="{28EFD430-D6B4-4990-BEE1-6C8EACC81E28}" type="pres">
      <dgm:prSet presAssocID="{9B06B5CC-6D5F-41B3-89E6-5E352A42A29E}" presName="node" presStyleLbl="alignAccFollowNode1" presStyleIdx="0" presStyleCnt="4" custScaleX="134138">
        <dgm:presLayoutVars>
          <dgm:bulletEnabled val="1"/>
        </dgm:presLayoutVars>
      </dgm:prSet>
      <dgm:spPr/>
    </dgm:pt>
    <dgm:pt modelId="{99AC1DA3-766C-4FB4-A270-9C8E38E49198}" type="pres">
      <dgm:prSet presAssocID="{27AC1CF4-8746-4B91-992D-8AE48A313202}" presName="sibTrans" presStyleCnt="0"/>
      <dgm:spPr/>
    </dgm:pt>
    <dgm:pt modelId="{2CEECD3A-09A1-48B4-AD86-A0B2BE21D68E}" type="pres">
      <dgm:prSet presAssocID="{D88B31FB-E744-4DB4-A648-B1C874A339E0}" presName="node" presStyleLbl="alignAccFollowNode1" presStyleIdx="1" presStyleCnt="4" custScaleX="147583">
        <dgm:presLayoutVars>
          <dgm:bulletEnabled val="1"/>
        </dgm:presLayoutVars>
      </dgm:prSet>
      <dgm:spPr/>
    </dgm:pt>
    <dgm:pt modelId="{27446908-02A2-419F-942B-A2FF9F270820}" type="pres">
      <dgm:prSet presAssocID="{BC2F1354-BC37-4D44-9A7E-3860C9480F3A}" presName="vSp" presStyleCnt="0"/>
      <dgm:spPr/>
    </dgm:pt>
    <dgm:pt modelId="{566CDA9E-9394-418B-9F34-EB3CE7BB50D8}" type="pres">
      <dgm:prSet presAssocID="{8210AEDF-E71D-47B9-B7A1-9D499B949ED7}" presName="horFlow" presStyleCnt="0"/>
      <dgm:spPr/>
    </dgm:pt>
    <dgm:pt modelId="{3E2E9B59-9F53-40F1-92CE-DD45E00A8173}" type="pres">
      <dgm:prSet presAssocID="{8210AEDF-E71D-47B9-B7A1-9D499B949ED7}" presName="bigChev" presStyleLbl="node1" presStyleIdx="1" presStyleCnt="2"/>
      <dgm:spPr/>
    </dgm:pt>
    <dgm:pt modelId="{96EFBCB2-B291-4005-82F5-1741FF4EFE36}" type="pres">
      <dgm:prSet presAssocID="{FD1C7C77-E35E-4666-A2E4-9EA198AEF446}" presName="parTrans" presStyleCnt="0"/>
      <dgm:spPr/>
    </dgm:pt>
    <dgm:pt modelId="{D8D0739B-D522-42D1-8148-2A1284C52F2D}" type="pres">
      <dgm:prSet presAssocID="{53820800-AB70-4C6D-B7BE-FFFB5478579A}" presName="node" presStyleLbl="alignAccFollowNode1" presStyleIdx="2" presStyleCnt="4" custScaleX="134138">
        <dgm:presLayoutVars>
          <dgm:bulletEnabled val="1"/>
        </dgm:presLayoutVars>
      </dgm:prSet>
      <dgm:spPr/>
    </dgm:pt>
    <dgm:pt modelId="{8F25A221-F51A-4512-AF4E-DFD6BDA63A9E}" type="pres">
      <dgm:prSet presAssocID="{76295C9B-977F-440B-AF30-F1167034ECD8}" presName="sibTrans" presStyleCnt="0"/>
      <dgm:spPr/>
    </dgm:pt>
    <dgm:pt modelId="{D251E595-2BFA-42DA-A728-154C20C72312}" type="pres">
      <dgm:prSet presAssocID="{8094D140-57C1-406A-8490-4B8A780F2EA2}" presName="node" presStyleLbl="alignAccFollowNode1" presStyleIdx="3" presStyleCnt="4" custScaleX="148777">
        <dgm:presLayoutVars>
          <dgm:bulletEnabled val="1"/>
        </dgm:presLayoutVars>
      </dgm:prSet>
      <dgm:spPr/>
    </dgm:pt>
  </dgm:ptLst>
  <dgm:cxnLst>
    <dgm:cxn modelId="{6CDB4D13-D0A3-4BBB-8CB6-2906D85BCE11}" srcId="{391AE22A-1DEE-4B33-8E48-5370D3FB58FA}" destId="{BC2F1354-BC37-4D44-9A7E-3860C9480F3A}" srcOrd="0" destOrd="0" parTransId="{45BEAD46-653A-46FC-A11F-C697AC25432F}" sibTransId="{EA44B4FF-2743-4D3A-A207-A33B206E1A65}"/>
    <dgm:cxn modelId="{0DEBB13A-77E7-4D09-BA2C-5CCBCD6722B6}" srcId="{BC2F1354-BC37-4D44-9A7E-3860C9480F3A}" destId="{D88B31FB-E744-4DB4-A648-B1C874A339E0}" srcOrd="1" destOrd="0" parTransId="{373ABC68-6614-4945-8A04-1D60A7503AE8}" sibTransId="{4EFD65D4-25EA-4DF1-B094-1FDAE5F8478E}"/>
    <dgm:cxn modelId="{FB45243F-CECF-42CA-92BD-70AD2FDDC49B}" srcId="{8210AEDF-E71D-47B9-B7A1-9D499B949ED7}" destId="{53820800-AB70-4C6D-B7BE-FFFB5478579A}" srcOrd="0" destOrd="0" parTransId="{FD1C7C77-E35E-4666-A2E4-9EA198AEF446}" sibTransId="{76295C9B-977F-440B-AF30-F1167034ECD8}"/>
    <dgm:cxn modelId="{4B0CD73F-0570-45DC-8C86-66B2FC666C4D}" type="presOf" srcId="{9B06B5CC-6D5F-41B3-89E6-5E352A42A29E}" destId="{28EFD430-D6B4-4990-BEE1-6C8EACC81E28}" srcOrd="0" destOrd="0" presId="urn:microsoft.com/office/officeart/2005/8/layout/lProcess3"/>
    <dgm:cxn modelId="{7518595D-B750-499B-AF4F-E65C42455E7B}" srcId="{391AE22A-1DEE-4B33-8E48-5370D3FB58FA}" destId="{8210AEDF-E71D-47B9-B7A1-9D499B949ED7}" srcOrd="1" destOrd="0" parTransId="{2DE3CD9D-8912-4E2F-BE65-9654EC34F406}" sibTransId="{6AEE8A1B-3281-433E-B1F5-311EC6BBA633}"/>
    <dgm:cxn modelId="{3A1F6C44-29BE-41DE-A96E-7E0C0DA6BFB4}" srcId="{BC2F1354-BC37-4D44-9A7E-3860C9480F3A}" destId="{9B06B5CC-6D5F-41B3-89E6-5E352A42A29E}" srcOrd="0" destOrd="0" parTransId="{E86084C8-FAE5-4CEA-B10B-E452C97EF094}" sibTransId="{27AC1CF4-8746-4B91-992D-8AE48A313202}"/>
    <dgm:cxn modelId="{8391804A-A220-47CB-A2A2-F6A072A49239}" type="presOf" srcId="{391AE22A-1DEE-4B33-8E48-5370D3FB58FA}" destId="{1F1B61E8-4C47-4297-926E-F9B54FA42FBB}" srcOrd="0" destOrd="0" presId="urn:microsoft.com/office/officeart/2005/8/layout/lProcess3"/>
    <dgm:cxn modelId="{10B48D4C-BEBF-4AAE-980C-4A6345751ED1}" type="presOf" srcId="{53820800-AB70-4C6D-B7BE-FFFB5478579A}" destId="{D8D0739B-D522-42D1-8148-2A1284C52F2D}" srcOrd="0" destOrd="0" presId="urn:microsoft.com/office/officeart/2005/8/layout/lProcess3"/>
    <dgm:cxn modelId="{CF984A7E-983F-4DA7-B9EC-CADA153A0C42}" srcId="{8210AEDF-E71D-47B9-B7A1-9D499B949ED7}" destId="{8094D140-57C1-406A-8490-4B8A780F2EA2}" srcOrd="1" destOrd="0" parTransId="{349FD76F-31A8-4D95-A04D-C1C2648AEFA7}" sibTransId="{9E8DA38F-1E4D-48BE-9837-A69D5D6CC10B}"/>
    <dgm:cxn modelId="{E50A9AD3-1BA2-4662-81A5-7D9BAC25DB25}" type="presOf" srcId="{BC2F1354-BC37-4D44-9A7E-3860C9480F3A}" destId="{C8163BB2-1CB9-4DEE-A4B8-60B8544E19C0}" srcOrd="0" destOrd="0" presId="urn:microsoft.com/office/officeart/2005/8/layout/lProcess3"/>
    <dgm:cxn modelId="{ADEDBDD8-19CC-4359-80A4-1F11461655BA}" type="presOf" srcId="{8094D140-57C1-406A-8490-4B8A780F2EA2}" destId="{D251E595-2BFA-42DA-A728-154C20C72312}" srcOrd="0" destOrd="0" presId="urn:microsoft.com/office/officeart/2005/8/layout/lProcess3"/>
    <dgm:cxn modelId="{BDEB6BF1-EB1F-4922-A713-DB936466AC22}" type="presOf" srcId="{D88B31FB-E744-4DB4-A648-B1C874A339E0}" destId="{2CEECD3A-09A1-48B4-AD86-A0B2BE21D68E}" srcOrd="0" destOrd="0" presId="urn:microsoft.com/office/officeart/2005/8/layout/lProcess3"/>
    <dgm:cxn modelId="{531D66F8-2AF3-42B7-A19C-960616EA0612}" type="presOf" srcId="{8210AEDF-E71D-47B9-B7A1-9D499B949ED7}" destId="{3E2E9B59-9F53-40F1-92CE-DD45E00A8173}" srcOrd="0" destOrd="0" presId="urn:microsoft.com/office/officeart/2005/8/layout/lProcess3"/>
    <dgm:cxn modelId="{8835319D-2622-4981-8153-7DA63216F64C}" type="presParOf" srcId="{1F1B61E8-4C47-4297-926E-F9B54FA42FBB}" destId="{68179E70-892C-4A52-9A85-95A7A7EAD44C}" srcOrd="0" destOrd="0" presId="urn:microsoft.com/office/officeart/2005/8/layout/lProcess3"/>
    <dgm:cxn modelId="{FCD3E2CE-4F50-4DD7-A428-92BA4058009F}" type="presParOf" srcId="{68179E70-892C-4A52-9A85-95A7A7EAD44C}" destId="{C8163BB2-1CB9-4DEE-A4B8-60B8544E19C0}" srcOrd="0" destOrd="0" presId="urn:microsoft.com/office/officeart/2005/8/layout/lProcess3"/>
    <dgm:cxn modelId="{0D5FD307-4CE8-4E71-8ED1-D696AA920AD1}" type="presParOf" srcId="{68179E70-892C-4A52-9A85-95A7A7EAD44C}" destId="{35A34FB2-9D85-48C0-864A-9DA4EBD8E1E4}" srcOrd="1" destOrd="0" presId="urn:microsoft.com/office/officeart/2005/8/layout/lProcess3"/>
    <dgm:cxn modelId="{718C00DE-CD53-4015-A4C9-4D6E2AAE7CAA}" type="presParOf" srcId="{68179E70-892C-4A52-9A85-95A7A7EAD44C}" destId="{28EFD430-D6B4-4990-BEE1-6C8EACC81E28}" srcOrd="2" destOrd="0" presId="urn:microsoft.com/office/officeart/2005/8/layout/lProcess3"/>
    <dgm:cxn modelId="{CC42E68F-D70C-4C58-8412-8D2E89EBFF8A}" type="presParOf" srcId="{68179E70-892C-4A52-9A85-95A7A7EAD44C}" destId="{99AC1DA3-766C-4FB4-A270-9C8E38E49198}" srcOrd="3" destOrd="0" presId="urn:microsoft.com/office/officeart/2005/8/layout/lProcess3"/>
    <dgm:cxn modelId="{E708D64C-A768-4319-AB3B-9C2D6D1F10B3}" type="presParOf" srcId="{68179E70-892C-4A52-9A85-95A7A7EAD44C}" destId="{2CEECD3A-09A1-48B4-AD86-A0B2BE21D68E}" srcOrd="4" destOrd="0" presId="urn:microsoft.com/office/officeart/2005/8/layout/lProcess3"/>
    <dgm:cxn modelId="{8ED0E350-2693-4DC5-AFC3-238BB4577987}" type="presParOf" srcId="{1F1B61E8-4C47-4297-926E-F9B54FA42FBB}" destId="{27446908-02A2-419F-942B-A2FF9F270820}" srcOrd="1" destOrd="0" presId="urn:microsoft.com/office/officeart/2005/8/layout/lProcess3"/>
    <dgm:cxn modelId="{856AFFC3-4E37-485F-B32E-68203CB1F84D}" type="presParOf" srcId="{1F1B61E8-4C47-4297-926E-F9B54FA42FBB}" destId="{566CDA9E-9394-418B-9F34-EB3CE7BB50D8}" srcOrd="2" destOrd="0" presId="urn:microsoft.com/office/officeart/2005/8/layout/lProcess3"/>
    <dgm:cxn modelId="{ADA48BA1-ABD1-4995-A079-9CDEA61F8BBD}" type="presParOf" srcId="{566CDA9E-9394-418B-9F34-EB3CE7BB50D8}" destId="{3E2E9B59-9F53-40F1-92CE-DD45E00A8173}" srcOrd="0" destOrd="0" presId="urn:microsoft.com/office/officeart/2005/8/layout/lProcess3"/>
    <dgm:cxn modelId="{1F1A157A-D09D-474E-B397-C0BDBA8C204A}" type="presParOf" srcId="{566CDA9E-9394-418B-9F34-EB3CE7BB50D8}" destId="{96EFBCB2-B291-4005-82F5-1741FF4EFE36}" srcOrd="1" destOrd="0" presId="urn:microsoft.com/office/officeart/2005/8/layout/lProcess3"/>
    <dgm:cxn modelId="{085ED3FF-B236-4198-B09B-596080DFA43E}" type="presParOf" srcId="{566CDA9E-9394-418B-9F34-EB3CE7BB50D8}" destId="{D8D0739B-D522-42D1-8148-2A1284C52F2D}" srcOrd="2" destOrd="0" presId="urn:microsoft.com/office/officeart/2005/8/layout/lProcess3"/>
    <dgm:cxn modelId="{0F2E26CC-408F-401F-9A54-7732FD1D630B}" type="presParOf" srcId="{566CDA9E-9394-418B-9F34-EB3CE7BB50D8}" destId="{8F25A221-F51A-4512-AF4E-DFD6BDA63A9E}" srcOrd="3" destOrd="0" presId="urn:microsoft.com/office/officeart/2005/8/layout/lProcess3"/>
    <dgm:cxn modelId="{352720C2-0B56-4527-8ACE-EFF785671781}" type="presParOf" srcId="{566CDA9E-9394-418B-9F34-EB3CE7BB50D8}" destId="{D251E595-2BFA-42DA-A728-154C20C72312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973A6E-520B-4C7A-9177-D682E62783B2}" type="doc">
      <dgm:prSet loTypeId="urn:microsoft.com/office/officeart/2008/layout/PictureAccent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PH"/>
        </a:p>
      </dgm:t>
    </dgm:pt>
    <dgm:pt modelId="{639F79CE-C7D8-449E-B66F-82B9366BC09B}">
      <dgm:prSet phldrT="[Text]"/>
      <dgm:spPr/>
      <dgm:t>
        <a:bodyPr/>
        <a:lstStyle/>
        <a:p>
          <a:endParaRPr lang="en-PH" dirty="0"/>
        </a:p>
      </dgm:t>
    </dgm:pt>
    <dgm:pt modelId="{3BDA73F4-D1EB-40D6-ABD1-ECCD1D6DABA3}" type="parTrans" cxnId="{D8BB5D89-81E8-47FD-A530-63E59B69792E}">
      <dgm:prSet/>
      <dgm:spPr/>
      <dgm:t>
        <a:bodyPr/>
        <a:lstStyle/>
        <a:p>
          <a:endParaRPr lang="en-PH"/>
        </a:p>
      </dgm:t>
    </dgm:pt>
    <dgm:pt modelId="{AED1EE61-ADD8-4985-BAEE-5D92B3D5C122}" type="sibTrans" cxnId="{D8BB5D89-81E8-47FD-A530-63E59B69792E}">
      <dgm:prSet/>
      <dgm:spPr/>
      <dgm:t>
        <a:bodyPr/>
        <a:lstStyle/>
        <a:p>
          <a:endParaRPr lang="en-PH"/>
        </a:p>
      </dgm:t>
    </dgm:pt>
    <dgm:pt modelId="{E18ED4D6-8E0C-4BEB-8E8D-6ED692D5A5A3}">
      <dgm:prSet phldrT="[Text]"/>
      <dgm:spPr/>
      <dgm:t>
        <a:bodyPr/>
        <a:lstStyle/>
        <a:p>
          <a:endParaRPr lang="en-PH" dirty="0"/>
        </a:p>
      </dgm:t>
    </dgm:pt>
    <dgm:pt modelId="{66F94C63-1C9A-414C-9C9D-A7CA03211C5B}" type="parTrans" cxnId="{BC29F2FD-0EA9-43A0-A35D-42BC0E68629B}">
      <dgm:prSet/>
      <dgm:spPr/>
      <dgm:t>
        <a:bodyPr/>
        <a:lstStyle/>
        <a:p>
          <a:endParaRPr lang="en-PH"/>
        </a:p>
      </dgm:t>
    </dgm:pt>
    <dgm:pt modelId="{0DCA48CC-4722-4682-87C4-E27A8FEB29AD}" type="sibTrans" cxnId="{BC29F2FD-0EA9-43A0-A35D-42BC0E68629B}">
      <dgm:prSet/>
      <dgm:spPr/>
      <dgm:t>
        <a:bodyPr/>
        <a:lstStyle/>
        <a:p>
          <a:endParaRPr lang="en-PH"/>
        </a:p>
      </dgm:t>
    </dgm:pt>
    <dgm:pt modelId="{656BEEC6-AD8C-450B-B0FA-99DFD1E9E246}">
      <dgm:prSet phldrT="[Text]"/>
      <dgm:spPr/>
      <dgm:t>
        <a:bodyPr/>
        <a:lstStyle/>
        <a:p>
          <a:endParaRPr lang="en-PH" dirty="0"/>
        </a:p>
      </dgm:t>
    </dgm:pt>
    <dgm:pt modelId="{FB226A9A-E5EF-45EA-A87B-BF0F3251403D}" type="sibTrans" cxnId="{5BF707C8-35BB-4160-B320-7968772EFD9F}">
      <dgm:prSet/>
      <dgm:spPr/>
      <dgm:t>
        <a:bodyPr/>
        <a:lstStyle/>
        <a:p>
          <a:endParaRPr lang="en-PH"/>
        </a:p>
      </dgm:t>
    </dgm:pt>
    <dgm:pt modelId="{C860315C-8067-43F5-B561-9ABCC72BC1E7}" type="parTrans" cxnId="{5BF707C8-35BB-4160-B320-7968772EFD9F}">
      <dgm:prSet/>
      <dgm:spPr/>
      <dgm:t>
        <a:bodyPr/>
        <a:lstStyle/>
        <a:p>
          <a:endParaRPr lang="en-PH"/>
        </a:p>
      </dgm:t>
    </dgm:pt>
    <dgm:pt modelId="{825D725D-2AD8-4C7D-8813-6DDEE6C560C6}" type="pres">
      <dgm:prSet presAssocID="{C9973A6E-520B-4C7A-9177-D682E62783B2}" presName="Name0" presStyleCnt="0">
        <dgm:presLayoutVars>
          <dgm:dir/>
        </dgm:presLayoutVars>
      </dgm:prSet>
      <dgm:spPr/>
    </dgm:pt>
    <dgm:pt modelId="{3064D3BF-75E7-4610-819A-8638EDE1464D}" type="pres">
      <dgm:prSet presAssocID="{639F79CE-C7D8-449E-B66F-82B9366BC09B}" presName="composite" presStyleCnt="0"/>
      <dgm:spPr/>
    </dgm:pt>
    <dgm:pt modelId="{5221DBF0-E486-4E70-AC5D-134F4DAFC7AF}" type="pres">
      <dgm:prSet presAssocID="{639F79CE-C7D8-449E-B66F-82B9366BC09B}" presName="Image" presStyleLbl="align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133B5C16-155D-44D9-9A6C-F64E238F99B6}" type="pres">
      <dgm:prSet presAssocID="{639F79CE-C7D8-449E-B66F-82B9366BC09B}" presName="Parent" presStyleLbl="revTx" presStyleIdx="0" presStyleCnt="3">
        <dgm:presLayoutVars>
          <dgm:bulletEnabled val="1"/>
        </dgm:presLayoutVars>
      </dgm:prSet>
      <dgm:spPr/>
    </dgm:pt>
    <dgm:pt modelId="{510C7714-1004-44B7-8B6D-2C1D1FB8B37A}" type="pres">
      <dgm:prSet presAssocID="{AED1EE61-ADD8-4985-BAEE-5D92B3D5C122}" presName="sibTrans" presStyleCnt="0"/>
      <dgm:spPr/>
    </dgm:pt>
    <dgm:pt modelId="{B1844E47-C76D-4032-9AFB-E6F3ADD7B756}" type="pres">
      <dgm:prSet presAssocID="{656BEEC6-AD8C-450B-B0FA-99DFD1E9E246}" presName="composite" presStyleCnt="0"/>
      <dgm:spPr/>
    </dgm:pt>
    <dgm:pt modelId="{4D446504-C593-4DA9-B116-156CC7ED1395}" type="pres">
      <dgm:prSet presAssocID="{656BEEC6-AD8C-450B-B0FA-99DFD1E9E246}" presName="Image" presStyleLbl="align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AB5F8565-C827-4307-9AAA-A24D43B40E21}" type="pres">
      <dgm:prSet presAssocID="{656BEEC6-AD8C-450B-B0FA-99DFD1E9E246}" presName="Parent" presStyleLbl="revTx" presStyleIdx="1" presStyleCnt="3">
        <dgm:presLayoutVars>
          <dgm:bulletEnabled val="1"/>
        </dgm:presLayoutVars>
      </dgm:prSet>
      <dgm:spPr/>
    </dgm:pt>
    <dgm:pt modelId="{A1C69329-EF4D-4686-8A5A-21340E07A26B}" type="pres">
      <dgm:prSet presAssocID="{FB226A9A-E5EF-45EA-A87B-BF0F3251403D}" presName="sibTrans" presStyleCnt="0"/>
      <dgm:spPr/>
    </dgm:pt>
    <dgm:pt modelId="{6100CD0B-B64E-46A5-8516-312732473B36}" type="pres">
      <dgm:prSet presAssocID="{E18ED4D6-8E0C-4BEB-8E8D-6ED692D5A5A3}" presName="composite" presStyleCnt="0"/>
      <dgm:spPr/>
    </dgm:pt>
    <dgm:pt modelId="{A146C162-754E-4C0F-91BE-AE9B9033CD51}" type="pres">
      <dgm:prSet presAssocID="{E18ED4D6-8E0C-4BEB-8E8D-6ED692D5A5A3}" presName="Image" presStyleLbl="align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FCE59EF3-5EF8-475E-A70D-4E3C6D026E38}" type="pres">
      <dgm:prSet presAssocID="{E18ED4D6-8E0C-4BEB-8E8D-6ED692D5A5A3}" presName="Parent" presStyleLbl="revTx" presStyleIdx="2" presStyleCnt="3">
        <dgm:presLayoutVars>
          <dgm:bulletEnabled val="1"/>
        </dgm:presLayoutVars>
      </dgm:prSet>
      <dgm:spPr/>
    </dgm:pt>
  </dgm:ptLst>
  <dgm:cxnLst>
    <dgm:cxn modelId="{7AF07D35-66F3-4095-BFA7-45F762CE64D5}" type="presOf" srcId="{E18ED4D6-8E0C-4BEB-8E8D-6ED692D5A5A3}" destId="{FCE59EF3-5EF8-475E-A70D-4E3C6D026E38}" srcOrd="0" destOrd="0" presId="urn:microsoft.com/office/officeart/2008/layout/PictureAccentBlocks"/>
    <dgm:cxn modelId="{05B78660-B43B-49B2-8B7F-D20D4293C96C}" type="presOf" srcId="{639F79CE-C7D8-449E-B66F-82B9366BC09B}" destId="{133B5C16-155D-44D9-9A6C-F64E238F99B6}" srcOrd="0" destOrd="0" presId="urn:microsoft.com/office/officeart/2008/layout/PictureAccentBlocks"/>
    <dgm:cxn modelId="{D8BB5D89-81E8-47FD-A530-63E59B69792E}" srcId="{C9973A6E-520B-4C7A-9177-D682E62783B2}" destId="{639F79CE-C7D8-449E-B66F-82B9366BC09B}" srcOrd="0" destOrd="0" parTransId="{3BDA73F4-D1EB-40D6-ABD1-ECCD1D6DABA3}" sibTransId="{AED1EE61-ADD8-4985-BAEE-5D92B3D5C122}"/>
    <dgm:cxn modelId="{606FD19D-B228-43BA-9D4F-2661EC8D7127}" type="presOf" srcId="{656BEEC6-AD8C-450B-B0FA-99DFD1E9E246}" destId="{AB5F8565-C827-4307-9AAA-A24D43B40E21}" srcOrd="0" destOrd="0" presId="urn:microsoft.com/office/officeart/2008/layout/PictureAccentBlocks"/>
    <dgm:cxn modelId="{D067B0B8-B7F4-45B8-9C4B-53FBA207C002}" type="presOf" srcId="{C9973A6E-520B-4C7A-9177-D682E62783B2}" destId="{825D725D-2AD8-4C7D-8813-6DDEE6C560C6}" srcOrd="0" destOrd="0" presId="urn:microsoft.com/office/officeart/2008/layout/PictureAccentBlocks"/>
    <dgm:cxn modelId="{5BF707C8-35BB-4160-B320-7968772EFD9F}" srcId="{C9973A6E-520B-4C7A-9177-D682E62783B2}" destId="{656BEEC6-AD8C-450B-B0FA-99DFD1E9E246}" srcOrd="1" destOrd="0" parTransId="{C860315C-8067-43F5-B561-9ABCC72BC1E7}" sibTransId="{FB226A9A-E5EF-45EA-A87B-BF0F3251403D}"/>
    <dgm:cxn modelId="{BC29F2FD-0EA9-43A0-A35D-42BC0E68629B}" srcId="{C9973A6E-520B-4C7A-9177-D682E62783B2}" destId="{E18ED4D6-8E0C-4BEB-8E8D-6ED692D5A5A3}" srcOrd="2" destOrd="0" parTransId="{66F94C63-1C9A-414C-9C9D-A7CA03211C5B}" sibTransId="{0DCA48CC-4722-4682-87C4-E27A8FEB29AD}"/>
    <dgm:cxn modelId="{F832635D-D6D8-46FD-96A2-B5BE3B5A8E1B}" type="presParOf" srcId="{825D725D-2AD8-4C7D-8813-6DDEE6C560C6}" destId="{3064D3BF-75E7-4610-819A-8638EDE1464D}" srcOrd="0" destOrd="0" presId="urn:microsoft.com/office/officeart/2008/layout/PictureAccentBlocks"/>
    <dgm:cxn modelId="{89DF860D-657B-4D06-B6F1-044B48F8000E}" type="presParOf" srcId="{3064D3BF-75E7-4610-819A-8638EDE1464D}" destId="{5221DBF0-E486-4E70-AC5D-134F4DAFC7AF}" srcOrd="0" destOrd="0" presId="urn:microsoft.com/office/officeart/2008/layout/PictureAccentBlocks"/>
    <dgm:cxn modelId="{F6B23E4C-0018-4924-A0E5-C0555D21F6BF}" type="presParOf" srcId="{3064D3BF-75E7-4610-819A-8638EDE1464D}" destId="{133B5C16-155D-44D9-9A6C-F64E238F99B6}" srcOrd="1" destOrd="0" presId="urn:microsoft.com/office/officeart/2008/layout/PictureAccentBlocks"/>
    <dgm:cxn modelId="{EFBFFEBD-CAC2-448F-8773-44A443B5C8A3}" type="presParOf" srcId="{825D725D-2AD8-4C7D-8813-6DDEE6C560C6}" destId="{510C7714-1004-44B7-8B6D-2C1D1FB8B37A}" srcOrd="1" destOrd="0" presId="urn:microsoft.com/office/officeart/2008/layout/PictureAccentBlocks"/>
    <dgm:cxn modelId="{55B62D92-0714-48D6-AC5D-10167BFFF2EC}" type="presParOf" srcId="{825D725D-2AD8-4C7D-8813-6DDEE6C560C6}" destId="{B1844E47-C76D-4032-9AFB-E6F3ADD7B756}" srcOrd="2" destOrd="0" presId="urn:microsoft.com/office/officeart/2008/layout/PictureAccentBlocks"/>
    <dgm:cxn modelId="{06A142EF-8C6C-4EE3-AF02-C033F8996778}" type="presParOf" srcId="{B1844E47-C76D-4032-9AFB-E6F3ADD7B756}" destId="{4D446504-C593-4DA9-B116-156CC7ED1395}" srcOrd="0" destOrd="0" presId="urn:microsoft.com/office/officeart/2008/layout/PictureAccentBlocks"/>
    <dgm:cxn modelId="{96076D3F-54B7-437D-936D-9838AB2435E3}" type="presParOf" srcId="{B1844E47-C76D-4032-9AFB-E6F3ADD7B756}" destId="{AB5F8565-C827-4307-9AAA-A24D43B40E21}" srcOrd="1" destOrd="0" presId="urn:microsoft.com/office/officeart/2008/layout/PictureAccentBlocks"/>
    <dgm:cxn modelId="{14B41F7F-7111-40FE-8DC3-36B5ACF83DC7}" type="presParOf" srcId="{825D725D-2AD8-4C7D-8813-6DDEE6C560C6}" destId="{A1C69329-EF4D-4686-8A5A-21340E07A26B}" srcOrd="3" destOrd="0" presId="urn:microsoft.com/office/officeart/2008/layout/PictureAccentBlocks"/>
    <dgm:cxn modelId="{AC63540F-647B-4C21-A41E-DBEFCA90FBEC}" type="presParOf" srcId="{825D725D-2AD8-4C7D-8813-6DDEE6C560C6}" destId="{6100CD0B-B64E-46A5-8516-312732473B36}" srcOrd="4" destOrd="0" presId="urn:microsoft.com/office/officeart/2008/layout/PictureAccentBlocks"/>
    <dgm:cxn modelId="{B3B41E82-11B0-4F26-B623-AEB00EA3D77A}" type="presParOf" srcId="{6100CD0B-B64E-46A5-8516-312732473B36}" destId="{A146C162-754E-4C0F-91BE-AE9B9033CD51}" srcOrd="0" destOrd="0" presId="urn:microsoft.com/office/officeart/2008/layout/PictureAccentBlocks"/>
    <dgm:cxn modelId="{0E9E1DF7-1DF7-4270-A1DE-4704BFC901F9}" type="presParOf" srcId="{6100CD0B-B64E-46A5-8516-312732473B36}" destId="{FCE59EF3-5EF8-475E-A70D-4E3C6D026E38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828D33C-5741-4228-B3C6-A0B6A015E263}" type="doc">
      <dgm:prSet loTypeId="urn:microsoft.com/office/officeart/2005/8/layout/equation2" loCatId="process" qsTypeId="urn:microsoft.com/office/officeart/2005/8/quickstyle/simple5" qsCatId="simple" csTypeId="urn:microsoft.com/office/officeart/2005/8/colors/colorful4" csCatId="colorful" phldr="1"/>
      <dgm:spPr/>
    </dgm:pt>
    <dgm:pt modelId="{F06AD196-D7E5-4CEE-B9CC-37457B71496E}">
      <dgm:prSet phldrT="[Text]"/>
      <dgm:spPr/>
      <dgm:t>
        <a:bodyPr/>
        <a:lstStyle/>
        <a:p>
          <a:r>
            <a:rPr lang="en-US" dirty="0"/>
            <a:t>80</a:t>
          </a:r>
          <a:endParaRPr lang="en-PH" dirty="0"/>
        </a:p>
      </dgm:t>
    </dgm:pt>
    <dgm:pt modelId="{D362ADCF-6EB4-41BF-8470-AAC11A3C8FC6}" type="parTrans" cxnId="{1F815E40-DCDB-44A1-9CD6-864ED050325E}">
      <dgm:prSet/>
      <dgm:spPr/>
      <dgm:t>
        <a:bodyPr/>
        <a:lstStyle/>
        <a:p>
          <a:endParaRPr lang="en-PH"/>
        </a:p>
      </dgm:t>
    </dgm:pt>
    <dgm:pt modelId="{B111B381-D5B5-4D12-B7C6-913BA64ACC8F}" type="sibTrans" cxnId="{1F815E40-DCDB-44A1-9CD6-864ED050325E}">
      <dgm:prSet/>
      <dgm:spPr/>
      <dgm:t>
        <a:bodyPr/>
        <a:lstStyle/>
        <a:p>
          <a:endParaRPr lang="en-PH"/>
        </a:p>
      </dgm:t>
    </dgm:pt>
    <dgm:pt modelId="{71F70EED-C189-4E00-B0B7-6AE4C2BCA02B}">
      <dgm:prSet phldrT="[Text]"/>
      <dgm:spPr/>
      <dgm:t>
        <a:bodyPr/>
        <a:lstStyle/>
        <a:p>
          <a:r>
            <a:rPr lang="en-US" dirty="0"/>
            <a:t>35</a:t>
          </a:r>
          <a:endParaRPr lang="en-PH" dirty="0"/>
        </a:p>
      </dgm:t>
    </dgm:pt>
    <dgm:pt modelId="{595A2BA0-A7FD-4F68-A386-5CDC88A916C9}" type="parTrans" cxnId="{DC20DDEA-1E01-4566-9A75-5E42FAFB0031}">
      <dgm:prSet/>
      <dgm:spPr/>
      <dgm:t>
        <a:bodyPr/>
        <a:lstStyle/>
        <a:p>
          <a:endParaRPr lang="en-PH"/>
        </a:p>
      </dgm:t>
    </dgm:pt>
    <dgm:pt modelId="{11771177-9DA4-4E10-81B2-2C4FD042B267}" type="sibTrans" cxnId="{DC20DDEA-1E01-4566-9A75-5E42FAFB0031}">
      <dgm:prSet/>
      <dgm:spPr/>
      <dgm:t>
        <a:bodyPr/>
        <a:lstStyle/>
        <a:p>
          <a:endParaRPr lang="en-PH"/>
        </a:p>
      </dgm:t>
    </dgm:pt>
    <dgm:pt modelId="{02C54819-0150-4330-A25D-DC7ED220030C}">
      <dgm:prSet phldrT="[Text]"/>
      <dgm:spPr/>
      <dgm:t>
        <a:bodyPr/>
        <a:lstStyle/>
        <a:p>
          <a:r>
            <a:rPr lang="en-US" dirty="0"/>
            <a:t>115</a:t>
          </a:r>
          <a:endParaRPr lang="en-PH" dirty="0"/>
        </a:p>
      </dgm:t>
    </dgm:pt>
    <dgm:pt modelId="{49983EC4-E752-4F25-91B0-0F8BBFDC3183}" type="parTrans" cxnId="{60448664-1803-431E-8B5B-A3B221918AC6}">
      <dgm:prSet/>
      <dgm:spPr/>
      <dgm:t>
        <a:bodyPr/>
        <a:lstStyle/>
        <a:p>
          <a:endParaRPr lang="en-PH"/>
        </a:p>
      </dgm:t>
    </dgm:pt>
    <dgm:pt modelId="{E339DEDD-3688-4A7E-98C9-8EB3EC29E03D}" type="sibTrans" cxnId="{60448664-1803-431E-8B5B-A3B221918AC6}">
      <dgm:prSet/>
      <dgm:spPr/>
      <dgm:t>
        <a:bodyPr/>
        <a:lstStyle/>
        <a:p>
          <a:endParaRPr lang="en-PH"/>
        </a:p>
      </dgm:t>
    </dgm:pt>
    <dgm:pt modelId="{0B7EE44B-2B87-43A8-8B4D-451CEE809123}" type="pres">
      <dgm:prSet presAssocID="{B828D33C-5741-4228-B3C6-A0B6A015E263}" presName="Name0" presStyleCnt="0">
        <dgm:presLayoutVars>
          <dgm:dir/>
          <dgm:resizeHandles val="exact"/>
        </dgm:presLayoutVars>
      </dgm:prSet>
      <dgm:spPr/>
    </dgm:pt>
    <dgm:pt modelId="{B41E9293-7280-44BC-B4CB-E0A6804846F7}" type="pres">
      <dgm:prSet presAssocID="{B828D33C-5741-4228-B3C6-A0B6A015E263}" presName="vNodes" presStyleCnt="0"/>
      <dgm:spPr/>
    </dgm:pt>
    <dgm:pt modelId="{12B385FB-9D05-42D3-8CA1-F46EC3AE0B0E}" type="pres">
      <dgm:prSet presAssocID="{F06AD196-D7E5-4CEE-B9CC-37457B71496E}" presName="node" presStyleLbl="node1" presStyleIdx="0" presStyleCnt="3">
        <dgm:presLayoutVars>
          <dgm:bulletEnabled val="1"/>
        </dgm:presLayoutVars>
      </dgm:prSet>
      <dgm:spPr/>
    </dgm:pt>
    <dgm:pt modelId="{0DCD51AA-41AD-41A2-ADC0-9F48135A7726}" type="pres">
      <dgm:prSet presAssocID="{B111B381-D5B5-4D12-B7C6-913BA64ACC8F}" presName="spacerT" presStyleCnt="0"/>
      <dgm:spPr/>
    </dgm:pt>
    <dgm:pt modelId="{9F549FBC-A09E-4FBA-B79A-53C2C6C53321}" type="pres">
      <dgm:prSet presAssocID="{B111B381-D5B5-4D12-B7C6-913BA64ACC8F}" presName="sibTrans" presStyleLbl="sibTrans2D1" presStyleIdx="0" presStyleCnt="2"/>
      <dgm:spPr/>
    </dgm:pt>
    <dgm:pt modelId="{EB9C4669-89A3-4E8C-8010-98251037251C}" type="pres">
      <dgm:prSet presAssocID="{B111B381-D5B5-4D12-B7C6-913BA64ACC8F}" presName="spacerB" presStyleCnt="0"/>
      <dgm:spPr/>
    </dgm:pt>
    <dgm:pt modelId="{7E710BB8-D4B6-4BF6-9C10-BCF3162C0DEE}" type="pres">
      <dgm:prSet presAssocID="{71F70EED-C189-4E00-B0B7-6AE4C2BCA02B}" presName="node" presStyleLbl="node1" presStyleIdx="1" presStyleCnt="3">
        <dgm:presLayoutVars>
          <dgm:bulletEnabled val="1"/>
        </dgm:presLayoutVars>
      </dgm:prSet>
      <dgm:spPr/>
    </dgm:pt>
    <dgm:pt modelId="{58E8F22C-33BD-4B49-83A3-095BEFD9A521}" type="pres">
      <dgm:prSet presAssocID="{B828D33C-5741-4228-B3C6-A0B6A015E263}" presName="sibTransLast" presStyleLbl="sibTrans2D1" presStyleIdx="1" presStyleCnt="2"/>
      <dgm:spPr/>
    </dgm:pt>
    <dgm:pt modelId="{2FC02350-5538-4ABD-9F65-87174C4D0EA6}" type="pres">
      <dgm:prSet presAssocID="{B828D33C-5741-4228-B3C6-A0B6A015E263}" presName="connectorText" presStyleLbl="sibTrans2D1" presStyleIdx="1" presStyleCnt="2"/>
      <dgm:spPr/>
    </dgm:pt>
    <dgm:pt modelId="{603FB391-4095-43C5-BFD9-3CC81C35FD5A}" type="pres">
      <dgm:prSet presAssocID="{B828D33C-5741-4228-B3C6-A0B6A015E263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4FF6F52F-3E8D-4215-BB25-859C0C556A8E}" type="presOf" srcId="{02C54819-0150-4330-A25D-DC7ED220030C}" destId="{603FB391-4095-43C5-BFD9-3CC81C35FD5A}" srcOrd="0" destOrd="0" presId="urn:microsoft.com/office/officeart/2005/8/layout/equation2"/>
    <dgm:cxn modelId="{1F815E40-DCDB-44A1-9CD6-864ED050325E}" srcId="{B828D33C-5741-4228-B3C6-A0B6A015E263}" destId="{F06AD196-D7E5-4CEE-B9CC-37457B71496E}" srcOrd="0" destOrd="0" parTransId="{D362ADCF-6EB4-41BF-8470-AAC11A3C8FC6}" sibTransId="{B111B381-D5B5-4D12-B7C6-913BA64ACC8F}"/>
    <dgm:cxn modelId="{D065055C-C9BB-4E54-9856-33C3D349AC94}" type="presOf" srcId="{B828D33C-5741-4228-B3C6-A0B6A015E263}" destId="{0B7EE44B-2B87-43A8-8B4D-451CEE809123}" srcOrd="0" destOrd="0" presId="urn:microsoft.com/office/officeart/2005/8/layout/equation2"/>
    <dgm:cxn modelId="{FE9C9A61-BAD8-465C-9999-9005C3251072}" type="presOf" srcId="{B111B381-D5B5-4D12-B7C6-913BA64ACC8F}" destId="{9F549FBC-A09E-4FBA-B79A-53C2C6C53321}" srcOrd="0" destOrd="0" presId="urn:microsoft.com/office/officeart/2005/8/layout/equation2"/>
    <dgm:cxn modelId="{60448664-1803-431E-8B5B-A3B221918AC6}" srcId="{B828D33C-5741-4228-B3C6-A0B6A015E263}" destId="{02C54819-0150-4330-A25D-DC7ED220030C}" srcOrd="2" destOrd="0" parTransId="{49983EC4-E752-4F25-91B0-0F8BBFDC3183}" sibTransId="{E339DEDD-3688-4A7E-98C9-8EB3EC29E03D}"/>
    <dgm:cxn modelId="{4AEBBD64-0A38-48EF-B2E1-4C5EF6F128C5}" type="presOf" srcId="{11771177-9DA4-4E10-81B2-2C4FD042B267}" destId="{58E8F22C-33BD-4B49-83A3-095BEFD9A521}" srcOrd="0" destOrd="0" presId="urn:microsoft.com/office/officeart/2005/8/layout/equation2"/>
    <dgm:cxn modelId="{F6ABBBBE-EA7D-439C-A0E3-1D758CD12889}" type="presOf" srcId="{F06AD196-D7E5-4CEE-B9CC-37457B71496E}" destId="{12B385FB-9D05-42D3-8CA1-F46EC3AE0B0E}" srcOrd="0" destOrd="0" presId="urn:microsoft.com/office/officeart/2005/8/layout/equation2"/>
    <dgm:cxn modelId="{DC20DDEA-1E01-4566-9A75-5E42FAFB0031}" srcId="{B828D33C-5741-4228-B3C6-A0B6A015E263}" destId="{71F70EED-C189-4E00-B0B7-6AE4C2BCA02B}" srcOrd="1" destOrd="0" parTransId="{595A2BA0-A7FD-4F68-A386-5CDC88A916C9}" sibTransId="{11771177-9DA4-4E10-81B2-2C4FD042B267}"/>
    <dgm:cxn modelId="{970FB3F2-B7A5-4179-BFD7-DACD1D43D6DE}" type="presOf" srcId="{11771177-9DA4-4E10-81B2-2C4FD042B267}" destId="{2FC02350-5538-4ABD-9F65-87174C4D0EA6}" srcOrd="1" destOrd="0" presId="urn:microsoft.com/office/officeart/2005/8/layout/equation2"/>
    <dgm:cxn modelId="{0CF43DFF-66F9-415A-ABE3-90D245747BDE}" type="presOf" srcId="{71F70EED-C189-4E00-B0B7-6AE4C2BCA02B}" destId="{7E710BB8-D4B6-4BF6-9C10-BCF3162C0DEE}" srcOrd="0" destOrd="0" presId="urn:microsoft.com/office/officeart/2005/8/layout/equation2"/>
    <dgm:cxn modelId="{5DDD01A3-96B8-4F07-9649-0E57F50B46F9}" type="presParOf" srcId="{0B7EE44B-2B87-43A8-8B4D-451CEE809123}" destId="{B41E9293-7280-44BC-B4CB-E0A6804846F7}" srcOrd="0" destOrd="0" presId="urn:microsoft.com/office/officeart/2005/8/layout/equation2"/>
    <dgm:cxn modelId="{A594AD42-FB1C-47ED-A961-9A6537F1EA1E}" type="presParOf" srcId="{B41E9293-7280-44BC-B4CB-E0A6804846F7}" destId="{12B385FB-9D05-42D3-8CA1-F46EC3AE0B0E}" srcOrd="0" destOrd="0" presId="urn:microsoft.com/office/officeart/2005/8/layout/equation2"/>
    <dgm:cxn modelId="{4CB2A797-2814-4D99-80FF-5619A10F63F2}" type="presParOf" srcId="{B41E9293-7280-44BC-B4CB-E0A6804846F7}" destId="{0DCD51AA-41AD-41A2-ADC0-9F48135A7726}" srcOrd="1" destOrd="0" presId="urn:microsoft.com/office/officeart/2005/8/layout/equation2"/>
    <dgm:cxn modelId="{44E5EA52-321E-43C9-B0C2-BC2C12110D26}" type="presParOf" srcId="{B41E9293-7280-44BC-B4CB-E0A6804846F7}" destId="{9F549FBC-A09E-4FBA-B79A-53C2C6C53321}" srcOrd="2" destOrd="0" presId="urn:microsoft.com/office/officeart/2005/8/layout/equation2"/>
    <dgm:cxn modelId="{B0C0C5D9-2ADC-4403-A36A-5A2B90E7C770}" type="presParOf" srcId="{B41E9293-7280-44BC-B4CB-E0A6804846F7}" destId="{EB9C4669-89A3-4E8C-8010-98251037251C}" srcOrd="3" destOrd="0" presId="urn:microsoft.com/office/officeart/2005/8/layout/equation2"/>
    <dgm:cxn modelId="{BB45B921-789D-4C6A-ACCF-ED6DAADC0E92}" type="presParOf" srcId="{B41E9293-7280-44BC-B4CB-E0A6804846F7}" destId="{7E710BB8-D4B6-4BF6-9C10-BCF3162C0DEE}" srcOrd="4" destOrd="0" presId="urn:microsoft.com/office/officeart/2005/8/layout/equation2"/>
    <dgm:cxn modelId="{9C32F310-26C1-49AC-A020-08FABA0B13E1}" type="presParOf" srcId="{0B7EE44B-2B87-43A8-8B4D-451CEE809123}" destId="{58E8F22C-33BD-4B49-83A3-095BEFD9A521}" srcOrd="1" destOrd="0" presId="urn:microsoft.com/office/officeart/2005/8/layout/equation2"/>
    <dgm:cxn modelId="{AAE9922E-DD09-4DF0-924F-686FB755FCD3}" type="presParOf" srcId="{58E8F22C-33BD-4B49-83A3-095BEFD9A521}" destId="{2FC02350-5538-4ABD-9F65-87174C4D0EA6}" srcOrd="0" destOrd="0" presId="urn:microsoft.com/office/officeart/2005/8/layout/equation2"/>
    <dgm:cxn modelId="{CD288457-4122-49F5-A4D2-5717A2A256BC}" type="presParOf" srcId="{0B7EE44B-2B87-43A8-8B4D-451CEE809123}" destId="{603FB391-4095-43C5-BFD9-3CC81C35FD5A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9FE8B-752C-4F1E-8103-A615E2805848}">
      <dsp:nvSpPr>
        <dsp:cNvPr id="0" name=""/>
        <dsp:cNvSpPr/>
      </dsp:nvSpPr>
      <dsp:spPr>
        <a:xfrm>
          <a:off x="1093" y="608326"/>
          <a:ext cx="1735565" cy="119580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D2D3300-92D6-4A6D-AE0E-1CFF22A4765F}">
      <dsp:nvSpPr>
        <dsp:cNvPr id="0" name=""/>
        <dsp:cNvSpPr/>
      </dsp:nvSpPr>
      <dsp:spPr>
        <a:xfrm>
          <a:off x="1093" y="1804131"/>
          <a:ext cx="1735565" cy="643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600" kern="1200" dirty="0">
              <a:solidFill>
                <a:schemeClr val="bg1"/>
              </a:solidFill>
            </a:rPr>
            <a:t>Member</a:t>
          </a:r>
        </a:p>
      </dsp:txBody>
      <dsp:txXfrm>
        <a:off x="1093" y="1804131"/>
        <a:ext cx="1735565" cy="643894"/>
      </dsp:txXfrm>
    </dsp:sp>
    <dsp:sp modelId="{02156822-7222-4225-BB42-EFFA4BD5290B}">
      <dsp:nvSpPr>
        <dsp:cNvPr id="0" name=""/>
        <dsp:cNvSpPr/>
      </dsp:nvSpPr>
      <dsp:spPr>
        <a:xfrm>
          <a:off x="1910288" y="608326"/>
          <a:ext cx="1735565" cy="119580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5F460F7-EDC5-46FD-9FE5-E47777D4975B}">
      <dsp:nvSpPr>
        <dsp:cNvPr id="0" name=""/>
        <dsp:cNvSpPr/>
      </dsp:nvSpPr>
      <dsp:spPr>
        <a:xfrm>
          <a:off x="1910288" y="1804131"/>
          <a:ext cx="1735565" cy="643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Spouse/Common Law</a:t>
          </a:r>
          <a:endParaRPr lang="en-PH" sz="1600" kern="1200" dirty="0">
            <a:solidFill>
              <a:schemeClr val="bg1"/>
            </a:solidFill>
          </a:endParaRPr>
        </a:p>
      </dsp:txBody>
      <dsp:txXfrm>
        <a:off x="1910288" y="1804131"/>
        <a:ext cx="1735565" cy="643894"/>
      </dsp:txXfrm>
    </dsp:sp>
    <dsp:sp modelId="{5B1A9E1C-D207-48E2-A7C9-4392B5F4C1F3}">
      <dsp:nvSpPr>
        <dsp:cNvPr id="0" name=""/>
        <dsp:cNvSpPr/>
      </dsp:nvSpPr>
      <dsp:spPr>
        <a:xfrm>
          <a:off x="3819483" y="608326"/>
          <a:ext cx="1735565" cy="119580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23D1497-7739-4987-B842-6AF3CD2EDFB7}">
      <dsp:nvSpPr>
        <dsp:cNvPr id="0" name=""/>
        <dsp:cNvSpPr/>
      </dsp:nvSpPr>
      <dsp:spPr>
        <a:xfrm>
          <a:off x="3819483" y="1804131"/>
          <a:ext cx="1735565" cy="643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1600" kern="1200" dirty="0">
              <a:solidFill>
                <a:schemeClr val="bg1"/>
              </a:solidFill>
            </a:rPr>
            <a:t>Children</a:t>
          </a:r>
        </a:p>
      </dsp:txBody>
      <dsp:txXfrm>
        <a:off x="3819483" y="1804131"/>
        <a:ext cx="1735565" cy="6438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A1D73D-969A-4296-8676-E4115FC8BA85}">
      <dsp:nvSpPr>
        <dsp:cNvPr id="0" name=""/>
        <dsp:cNvSpPr/>
      </dsp:nvSpPr>
      <dsp:spPr>
        <a:xfrm>
          <a:off x="0" y="3494841"/>
          <a:ext cx="7462347" cy="10669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>
              <a:solidFill>
                <a:schemeClr val="tx1"/>
              </a:solidFill>
            </a:rPr>
            <a:t>32%</a:t>
          </a:r>
          <a:endParaRPr lang="en-PH" sz="4600" kern="1200" dirty="0">
            <a:solidFill>
              <a:schemeClr val="tx1"/>
            </a:solidFill>
          </a:endParaRPr>
        </a:p>
      </dsp:txBody>
      <dsp:txXfrm>
        <a:off x="31250" y="3526091"/>
        <a:ext cx="7399847" cy="1004440"/>
      </dsp:txXfrm>
    </dsp:sp>
    <dsp:sp modelId="{DC109EC1-01CD-4EBB-BA04-23CE9A7A38C3}">
      <dsp:nvSpPr>
        <dsp:cNvPr id="0" name=""/>
        <dsp:cNvSpPr/>
      </dsp:nvSpPr>
      <dsp:spPr>
        <a:xfrm>
          <a:off x="2756" y="2329796"/>
          <a:ext cx="3580781" cy="10669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4600" kern="1200"/>
        </a:p>
      </dsp:txBody>
      <dsp:txXfrm>
        <a:off x="34006" y="2361046"/>
        <a:ext cx="3518281" cy="1004440"/>
      </dsp:txXfrm>
    </dsp:sp>
    <dsp:sp modelId="{2310D407-6D46-4435-8473-CFEA665A8450}">
      <dsp:nvSpPr>
        <dsp:cNvPr id="0" name=""/>
        <dsp:cNvSpPr/>
      </dsp:nvSpPr>
      <dsp:spPr>
        <a:xfrm>
          <a:off x="2756" y="1165045"/>
          <a:ext cx="3580781" cy="10669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4600" kern="1200" dirty="0"/>
        </a:p>
      </dsp:txBody>
      <dsp:txXfrm>
        <a:off x="34006" y="1196295"/>
        <a:ext cx="3518281" cy="1004440"/>
      </dsp:txXfrm>
    </dsp:sp>
    <dsp:sp modelId="{E06A15EC-5384-4848-AC49-69D457FE62D0}">
      <dsp:nvSpPr>
        <dsp:cNvPr id="0" name=""/>
        <dsp:cNvSpPr/>
      </dsp:nvSpPr>
      <dsp:spPr>
        <a:xfrm>
          <a:off x="2756" y="293"/>
          <a:ext cx="3580781" cy="10669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4600" kern="1200" dirty="0"/>
        </a:p>
      </dsp:txBody>
      <dsp:txXfrm>
        <a:off x="34006" y="31543"/>
        <a:ext cx="3518281" cy="1004440"/>
      </dsp:txXfrm>
    </dsp:sp>
    <dsp:sp modelId="{55320912-6D08-4487-A831-4B963C26AB47}">
      <dsp:nvSpPr>
        <dsp:cNvPr id="0" name=""/>
        <dsp:cNvSpPr/>
      </dsp:nvSpPr>
      <dsp:spPr>
        <a:xfrm>
          <a:off x="3884323" y="2329796"/>
          <a:ext cx="3580781" cy="10669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4600" kern="1200" dirty="0"/>
        </a:p>
      </dsp:txBody>
      <dsp:txXfrm>
        <a:off x="3915573" y="2361046"/>
        <a:ext cx="3518281" cy="1004440"/>
      </dsp:txXfrm>
    </dsp:sp>
    <dsp:sp modelId="{CF663713-6264-4F63-BD0A-45DEB3765AEF}">
      <dsp:nvSpPr>
        <dsp:cNvPr id="0" name=""/>
        <dsp:cNvSpPr/>
      </dsp:nvSpPr>
      <dsp:spPr>
        <a:xfrm>
          <a:off x="3884323" y="1165045"/>
          <a:ext cx="3580781" cy="10669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4600" kern="1200" dirty="0"/>
        </a:p>
      </dsp:txBody>
      <dsp:txXfrm>
        <a:off x="3915573" y="1196295"/>
        <a:ext cx="3518281" cy="1004440"/>
      </dsp:txXfrm>
    </dsp:sp>
    <dsp:sp modelId="{A413442D-D9FD-4B2F-9EA0-B2237BD738B2}">
      <dsp:nvSpPr>
        <dsp:cNvPr id="0" name=""/>
        <dsp:cNvSpPr/>
      </dsp:nvSpPr>
      <dsp:spPr>
        <a:xfrm>
          <a:off x="3884323" y="293"/>
          <a:ext cx="3580781" cy="10669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4600" kern="1200" dirty="0"/>
        </a:p>
      </dsp:txBody>
      <dsp:txXfrm>
        <a:off x="3915573" y="31543"/>
        <a:ext cx="3518281" cy="10044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163BB2-1CB9-4DEE-A4B8-60B8544E19C0}">
      <dsp:nvSpPr>
        <dsp:cNvPr id="0" name=""/>
        <dsp:cNvSpPr/>
      </dsp:nvSpPr>
      <dsp:spPr>
        <a:xfrm>
          <a:off x="325463" y="1129"/>
          <a:ext cx="2254414" cy="901765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Enrollment</a:t>
          </a:r>
          <a:endParaRPr lang="en-PH" sz="2300" kern="1200" dirty="0"/>
        </a:p>
      </dsp:txBody>
      <dsp:txXfrm>
        <a:off x="776346" y="1129"/>
        <a:ext cx="1352649" cy="901765"/>
      </dsp:txXfrm>
    </dsp:sp>
    <dsp:sp modelId="{28EFD430-D6B4-4990-BEE1-6C8EACC81E28}">
      <dsp:nvSpPr>
        <dsp:cNvPr id="0" name=""/>
        <dsp:cNvSpPr/>
      </dsp:nvSpPr>
      <dsp:spPr>
        <a:xfrm>
          <a:off x="2286803" y="77779"/>
          <a:ext cx="2509941" cy="748465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7,338</a:t>
          </a:r>
          <a:endParaRPr lang="en-PH" sz="2400" kern="1200" dirty="0"/>
        </a:p>
      </dsp:txBody>
      <dsp:txXfrm>
        <a:off x="2661036" y="77779"/>
        <a:ext cx="1761476" cy="748465"/>
      </dsp:txXfrm>
    </dsp:sp>
    <dsp:sp modelId="{2CEECD3A-09A1-48B4-AD86-A0B2BE21D68E}">
      <dsp:nvSpPr>
        <dsp:cNvPr id="0" name=""/>
        <dsp:cNvSpPr/>
      </dsp:nvSpPr>
      <dsp:spPr>
        <a:xfrm>
          <a:off x="4534782" y="77779"/>
          <a:ext cx="2761519" cy="748465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 366,900</a:t>
          </a:r>
          <a:endParaRPr lang="en-PH" sz="2400" kern="1200" dirty="0"/>
        </a:p>
      </dsp:txBody>
      <dsp:txXfrm>
        <a:off x="4909015" y="77779"/>
        <a:ext cx="2013054" cy="748465"/>
      </dsp:txXfrm>
    </dsp:sp>
    <dsp:sp modelId="{3E2E9B59-9F53-40F1-92CE-DD45E00A8173}">
      <dsp:nvSpPr>
        <dsp:cNvPr id="0" name=""/>
        <dsp:cNvSpPr/>
      </dsp:nvSpPr>
      <dsp:spPr>
        <a:xfrm>
          <a:off x="325463" y="1029142"/>
          <a:ext cx="2254414" cy="901765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Claims</a:t>
          </a:r>
          <a:endParaRPr lang="en-PH" sz="2300" kern="1200" dirty="0"/>
        </a:p>
      </dsp:txBody>
      <dsp:txXfrm>
        <a:off x="776346" y="1029142"/>
        <a:ext cx="1352649" cy="901765"/>
      </dsp:txXfrm>
    </dsp:sp>
    <dsp:sp modelId="{D8D0739B-D522-42D1-8148-2A1284C52F2D}">
      <dsp:nvSpPr>
        <dsp:cNvPr id="0" name=""/>
        <dsp:cNvSpPr/>
      </dsp:nvSpPr>
      <dsp:spPr>
        <a:xfrm>
          <a:off x="2286803" y="1105792"/>
          <a:ext cx="2509941" cy="748465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17</a:t>
          </a:r>
          <a:endParaRPr lang="en-PH" sz="2400" kern="1200" dirty="0"/>
        </a:p>
      </dsp:txBody>
      <dsp:txXfrm>
        <a:off x="2661036" y="1105792"/>
        <a:ext cx="1761476" cy="748465"/>
      </dsp:txXfrm>
    </dsp:sp>
    <dsp:sp modelId="{D251E595-2BFA-42DA-A728-154C20C72312}">
      <dsp:nvSpPr>
        <dsp:cNvPr id="0" name=""/>
        <dsp:cNvSpPr/>
      </dsp:nvSpPr>
      <dsp:spPr>
        <a:xfrm>
          <a:off x="4534782" y="1105792"/>
          <a:ext cx="2783861" cy="748465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 170,000</a:t>
          </a:r>
          <a:endParaRPr lang="en-PH" sz="2400" kern="1200" dirty="0"/>
        </a:p>
      </dsp:txBody>
      <dsp:txXfrm>
        <a:off x="4909015" y="1105792"/>
        <a:ext cx="2035396" cy="7484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21DBF0-E486-4E70-AC5D-134F4DAFC7AF}">
      <dsp:nvSpPr>
        <dsp:cNvPr id="0" name=""/>
        <dsp:cNvSpPr/>
      </dsp:nvSpPr>
      <dsp:spPr>
        <a:xfrm>
          <a:off x="2638579" y="2923646"/>
          <a:ext cx="2495020" cy="24950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3B5C16-155D-44D9-9A6C-F64E238F99B6}">
      <dsp:nvSpPr>
        <dsp:cNvPr id="0" name=""/>
        <dsp:cNvSpPr/>
      </dsp:nvSpPr>
      <dsp:spPr>
        <a:xfrm rot="16200000">
          <a:off x="1141566" y="3921654"/>
          <a:ext cx="2495020" cy="499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b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3200" kern="1200" dirty="0"/>
        </a:p>
      </dsp:txBody>
      <dsp:txXfrm>
        <a:off x="1141566" y="3921654"/>
        <a:ext cx="2495020" cy="499004"/>
      </dsp:txXfrm>
    </dsp:sp>
    <dsp:sp modelId="{4D446504-C593-4DA9-B116-156CC7ED1395}">
      <dsp:nvSpPr>
        <dsp:cNvPr id="0" name=""/>
        <dsp:cNvSpPr/>
      </dsp:nvSpPr>
      <dsp:spPr>
        <a:xfrm>
          <a:off x="5632979" y="2923646"/>
          <a:ext cx="2495020" cy="249502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5F8565-C827-4307-9AAA-A24D43B40E21}">
      <dsp:nvSpPr>
        <dsp:cNvPr id="0" name=""/>
        <dsp:cNvSpPr/>
      </dsp:nvSpPr>
      <dsp:spPr>
        <a:xfrm rot="16200000">
          <a:off x="4135966" y="3921654"/>
          <a:ext cx="2495020" cy="499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b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3200" kern="1200" dirty="0"/>
        </a:p>
      </dsp:txBody>
      <dsp:txXfrm>
        <a:off x="4135966" y="3921654"/>
        <a:ext cx="2495020" cy="499004"/>
      </dsp:txXfrm>
    </dsp:sp>
    <dsp:sp modelId="{A146C162-754E-4C0F-91BE-AE9B9033CD51}">
      <dsp:nvSpPr>
        <dsp:cNvPr id="0" name=""/>
        <dsp:cNvSpPr/>
      </dsp:nvSpPr>
      <dsp:spPr>
        <a:xfrm>
          <a:off x="5632979" y="90300"/>
          <a:ext cx="2495020" cy="24950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59EF3-5EF8-475E-A70D-4E3C6D026E38}">
      <dsp:nvSpPr>
        <dsp:cNvPr id="0" name=""/>
        <dsp:cNvSpPr/>
      </dsp:nvSpPr>
      <dsp:spPr>
        <a:xfrm rot="16200000">
          <a:off x="4135966" y="1088308"/>
          <a:ext cx="2495020" cy="499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b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3200" kern="1200" dirty="0"/>
        </a:p>
      </dsp:txBody>
      <dsp:txXfrm>
        <a:off x="4135966" y="1088308"/>
        <a:ext cx="2495020" cy="4990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B385FB-9D05-42D3-8CA1-F46EC3AE0B0E}">
      <dsp:nvSpPr>
        <dsp:cNvPr id="0" name=""/>
        <dsp:cNvSpPr/>
      </dsp:nvSpPr>
      <dsp:spPr>
        <a:xfrm>
          <a:off x="661744" y="525"/>
          <a:ext cx="1485016" cy="148501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/>
            <a:t>80</a:t>
          </a:r>
          <a:endParaRPr lang="en-PH" sz="6300" kern="1200" dirty="0"/>
        </a:p>
      </dsp:txBody>
      <dsp:txXfrm>
        <a:off x="879220" y="218001"/>
        <a:ext cx="1050064" cy="1050064"/>
      </dsp:txXfrm>
    </dsp:sp>
    <dsp:sp modelId="{9F549FBC-A09E-4FBA-B79A-53C2C6C53321}">
      <dsp:nvSpPr>
        <dsp:cNvPr id="0" name=""/>
        <dsp:cNvSpPr/>
      </dsp:nvSpPr>
      <dsp:spPr>
        <a:xfrm>
          <a:off x="973597" y="1606125"/>
          <a:ext cx="861309" cy="861309"/>
        </a:xfrm>
        <a:prstGeom prst="mathPlus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1400" kern="1200"/>
        </a:p>
      </dsp:txBody>
      <dsp:txXfrm>
        <a:off x="1087764" y="1935490"/>
        <a:ext cx="632975" cy="202579"/>
      </dsp:txXfrm>
    </dsp:sp>
    <dsp:sp modelId="{7E710BB8-D4B6-4BF6-9C10-BCF3162C0DEE}">
      <dsp:nvSpPr>
        <dsp:cNvPr id="0" name=""/>
        <dsp:cNvSpPr/>
      </dsp:nvSpPr>
      <dsp:spPr>
        <a:xfrm>
          <a:off x="661744" y="2588018"/>
          <a:ext cx="1485016" cy="1485016"/>
        </a:xfrm>
        <a:prstGeom prst="ellipse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/>
            <a:t>35</a:t>
          </a:r>
          <a:endParaRPr lang="en-PH" sz="6300" kern="1200" dirty="0"/>
        </a:p>
      </dsp:txBody>
      <dsp:txXfrm>
        <a:off x="879220" y="2805494"/>
        <a:ext cx="1050064" cy="1050064"/>
      </dsp:txXfrm>
    </dsp:sp>
    <dsp:sp modelId="{58E8F22C-33BD-4B49-83A3-095BEFD9A521}">
      <dsp:nvSpPr>
        <dsp:cNvPr id="0" name=""/>
        <dsp:cNvSpPr/>
      </dsp:nvSpPr>
      <dsp:spPr>
        <a:xfrm>
          <a:off x="2369513" y="1760566"/>
          <a:ext cx="472235" cy="55242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PH" sz="2300" kern="1200"/>
        </a:p>
      </dsp:txBody>
      <dsp:txXfrm>
        <a:off x="2369513" y="1871051"/>
        <a:ext cx="330565" cy="331456"/>
      </dsp:txXfrm>
    </dsp:sp>
    <dsp:sp modelId="{603FB391-4095-43C5-BFD9-3CC81C35FD5A}">
      <dsp:nvSpPr>
        <dsp:cNvPr id="0" name=""/>
        <dsp:cNvSpPr/>
      </dsp:nvSpPr>
      <dsp:spPr>
        <a:xfrm>
          <a:off x="3037770" y="551763"/>
          <a:ext cx="2970033" cy="2970033"/>
        </a:xfrm>
        <a:prstGeom prst="ellipse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115</a:t>
          </a:r>
          <a:endParaRPr lang="en-PH" sz="6500" kern="1200" dirty="0"/>
        </a:p>
      </dsp:txBody>
      <dsp:txXfrm>
        <a:off x="3472721" y="986714"/>
        <a:ext cx="2100131" cy="21001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871" cy="5027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1"/>
            <a:ext cx="2984871" cy="5027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34BB9-5201-4211-B3F1-B08F7FD65F0A}" type="datetimeFigureOut">
              <a:rPr lang="en-PH" smtClean="0"/>
              <a:t>30/05/2021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52538"/>
            <a:ext cx="6005513" cy="3379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70"/>
            <a:ext cx="5510530" cy="394549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D483D-88AF-4131-B179-F56444474B98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70865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 text, </a:t>
            </a:r>
            <a:r>
              <a:rPr lang="en-US" dirty="0" err="1"/>
              <a:t>hindi</a:t>
            </a:r>
            <a:r>
              <a:rPr lang="en-US" dirty="0"/>
              <a:t> </a:t>
            </a:r>
            <a:r>
              <a:rPr lang="en-US" dirty="0" err="1"/>
              <a:t>yan</a:t>
            </a:r>
            <a:r>
              <a:rPr lang="en-US" dirty="0"/>
              <a:t> ang amount, </a:t>
            </a:r>
            <a:r>
              <a:rPr lang="en-US" dirty="0" err="1"/>
              <a:t>nilagay</a:t>
            </a:r>
            <a:r>
              <a:rPr lang="en-US" dirty="0"/>
              <a:t> ko </a:t>
            </a:r>
            <a:r>
              <a:rPr lang="en-US" dirty="0" err="1"/>
              <a:t>lang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D483D-88AF-4131-B179-F56444474B98}" type="slidenum">
              <a:rPr lang="en-PH" smtClean="0"/>
              <a:t>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36836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D483D-88AF-4131-B179-F56444474B98}" type="slidenum">
              <a:rPr lang="en-PH" smtClean="0"/>
              <a:t>20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19669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Ratio of CLIP Claims / Premium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D483D-88AF-4131-B179-F56444474B98}" type="slidenum">
              <a:rPr lang="en-PH" smtClean="0"/>
              <a:t>23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20535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52,820 = initial list submitted by </a:t>
            </a:r>
            <a:r>
              <a:rPr lang="en-US" dirty="0" err="1"/>
              <a:t>aljon</a:t>
            </a:r>
            <a:r>
              <a:rPr lang="en-US" dirty="0"/>
              <a:t> to </a:t>
            </a:r>
            <a:r>
              <a:rPr lang="en-US" dirty="0" err="1"/>
              <a:t>Firstlife</a:t>
            </a:r>
            <a:r>
              <a:rPr lang="en-US" dirty="0"/>
              <a:t>. Ongoing </a:t>
            </a:r>
            <a:r>
              <a:rPr lang="en-US" dirty="0" err="1"/>
              <a:t>parin</a:t>
            </a:r>
            <a:r>
              <a:rPr lang="en-US" dirty="0"/>
              <a:t> ang </a:t>
            </a:r>
            <a:r>
              <a:rPr lang="en-US" dirty="0" err="1"/>
              <a:t>pag</a:t>
            </a:r>
            <a:r>
              <a:rPr lang="en-US" dirty="0"/>
              <a:t>-confirm ng Caps-R kung active pa ang </a:t>
            </a:r>
            <a:r>
              <a:rPr lang="en-US" dirty="0" err="1"/>
              <a:t>mga</a:t>
            </a:r>
            <a:r>
              <a:rPr lang="en-US" dirty="0"/>
              <a:t> members </a:t>
            </a:r>
            <a:r>
              <a:rPr lang="en-US" dirty="0" err="1"/>
              <a:t>nila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nakasama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list. Wala pa </a:t>
            </a:r>
            <a:r>
              <a:rPr lang="en-US" dirty="0" err="1"/>
              <a:t>itong</a:t>
            </a:r>
            <a:r>
              <a:rPr lang="en-US" dirty="0"/>
              <a:t> premium payment</a:t>
            </a:r>
          </a:p>
          <a:p>
            <a:r>
              <a:rPr lang="en-US" dirty="0"/>
              <a:t>Estimate ang premium payment based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bilang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nasa</a:t>
            </a:r>
            <a:r>
              <a:rPr lang="en-US" dirty="0"/>
              <a:t> list.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D483D-88AF-4131-B179-F56444474B98}" type="slidenum">
              <a:rPr lang="en-PH" smtClean="0"/>
              <a:t>26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89760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52,820 = initial list submitted by </a:t>
            </a:r>
            <a:r>
              <a:rPr lang="en-US" dirty="0" err="1"/>
              <a:t>aljon</a:t>
            </a:r>
            <a:r>
              <a:rPr lang="en-US" dirty="0"/>
              <a:t> to </a:t>
            </a:r>
            <a:r>
              <a:rPr lang="en-US" dirty="0" err="1"/>
              <a:t>Firstlife</a:t>
            </a:r>
            <a:r>
              <a:rPr lang="en-US" dirty="0"/>
              <a:t>. Ongoing </a:t>
            </a:r>
            <a:r>
              <a:rPr lang="en-US" dirty="0" err="1"/>
              <a:t>parin</a:t>
            </a:r>
            <a:r>
              <a:rPr lang="en-US" dirty="0"/>
              <a:t> ang </a:t>
            </a:r>
            <a:r>
              <a:rPr lang="en-US" dirty="0" err="1"/>
              <a:t>pag</a:t>
            </a:r>
            <a:r>
              <a:rPr lang="en-US" dirty="0"/>
              <a:t>-confirm ng Caps-R kung active pa ang </a:t>
            </a:r>
            <a:r>
              <a:rPr lang="en-US" dirty="0" err="1"/>
              <a:t>mga</a:t>
            </a:r>
            <a:r>
              <a:rPr lang="en-US" dirty="0"/>
              <a:t> members </a:t>
            </a:r>
            <a:r>
              <a:rPr lang="en-US" dirty="0" err="1"/>
              <a:t>nila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nakasama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list. Wala pa </a:t>
            </a:r>
            <a:r>
              <a:rPr lang="en-US" dirty="0" err="1"/>
              <a:t>itong</a:t>
            </a:r>
            <a:r>
              <a:rPr lang="en-US" dirty="0"/>
              <a:t> premium payment</a:t>
            </a:r>
          </a:p>
          <a:p>
            <a:r>
              <a:rPr lang="en-US" dirty="0"/>
              <a:t>Estimate ang premium payment based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bilang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nasa</a:t>
            </a:r>
            <a:r>
              <a:rPr lang="en-US" dirty="0"/>
              <a:t> list.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D483D-88AF-4131-B179-F56444474B98}" type="slidenum">
              <a:rPr lang="en-PH" smtClean="0"/>
              <a:t>27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89760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D483D-88AF-4131-B179-F56444474B98}" type="slidenum">
              <a:rPr lang="en-PH" smtClean="0"/>
              <a:t>29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12097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D483D-88AF-4131-B179-F56444474B98}" type="slidenum">
              <a:rPr lang="en-PH" smtClean="0"/>
              <a:t>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90833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Number of lapsed members po </a:t>
            </a:r>
            <a:r>
              <a:rPr lang="en-US" dirty="0" err="1"/>
              <a:t>ito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D483D-88AF-4131-B179-F56444474B98}" type="slidenum">
              <a:rPr lang="en-PH" smtClean="0"/>
              <a:t>9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02503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52,902 – KMBA’s declared total members; 9,520 are captured data ng system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bilang</a:t>
            </a:r>
            <a:r>
              <a:rPr lang="en-US" dirty="0"/>
              <a:t> ng member with encoded spouse or common law; 106,912 are number of children encoded in the system. May </a:t>
            </a:r>
            <a:r>
              <a:rPr lang="en-US" dirty="0" err="1"/>
              <a:t>bilang</a:t>
            </a:r>
            <a:r>
              <a:rPr lang="en-US" dirty="0"/>
              <a:t> po ng member’s civil status (next slide)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D483D-88AF-4131-B179-F56444474B98}" type="slidenum">
              <a:rPr lang="en-PH" smtClean="0"/>
              <a:t>10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04183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Sa </a:t>
            </a:r>
            <a:r>
              <a:rPr lang="en-US" dirty="0" err="1"/>
              <a:t>mga</a:t>
            </a:r>
            <a:r>
              <a:rPr lang="en-US" dirty="0"/>
              <a:t> </a:t>
            </a:r>
            <a:r>
              <a:rPr lang="en-US" dirty="0" err="1"/>
              <a:t>nagdeclare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sila</a:t>
            </a:r>
            <a:r>
              <a:rPr lang="en-US" dirty="0"/>
              <a:t> ay married/may </a:t>
            </a:r>
            <a:r>
              <a:rPr lang="en-US" dirty="0" err="1"/>
              <a:t>kinakasama</a:t>
            </a:r>
            <a:r>
              <a:rPr lang="en-US" dirty="0"/>
              <a:t> </a:t>
            </a:r>
            <a:r>
              <a:rPr lang="en-US" dirty="0" err="1"/>
              <a:t>pero</a:t>
            </a:r>
            <a:r>
              <a:rPr lang="en-US" dirty="0"/>
              <a:t> </a:t>
            </a:r>
            <a:r>
              <a:rPr lang="en-US" dirty="0" err="1"/>
              <a:t>walang</a:t>
            </a:r>
            <a:r>
              <a:rPr lang="en-US" dirty="0"/>
              <a:t> </a:t>
            </a:r>
            <a:r>
              <a:rPr lang="en-US" dirty="0" err="1"/>
              <a:t>isinulat</a:t>
            </a:r>
            <a:r>
              <a:rPr lang="en-US" dirty="0"/>
              <a:t> o </a:t>
            </a:r>
            <a:r>
              <a:rPr lang="en-US" dirty="0" err="1"/>
              <a:t>hindi</a:t>
            </a:r>
            <a:r>
              <a:rPr lang="en-US" dirty="0"/>
              <a:t> </a:t>
            </a:r>
            <a:r>
              <a:rPr lang="en-US" dirty="0" err="1"/>
              <a:t>naencode</a:t>
            </a:r>
            <a:r>
              <a:rPr lang="en-US" dirty="0"/>
              <a:t> and </a:t>
            </a:r>
            <a:r>
              <a:rPr lang="en-US" dirty="0" err="1"/>
              <a:t>asawa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system, </a:t>
            </a:r>
            <a:r>
              <a:rPr lang="en-US" dirty="0" err="1"/>
              <a:t>hindi</a:t>
            </a:r>
            <a:r>
              <a:rPr lang="en-US" dirty="0"/>
              <a:t> po </a:t>
            </a:r>
            <a:r>
              <a:rPr lang="en-US" dirty="0" err="1"/>
              <a:t>yun</a:t>
            </a:r>
            <a:r>
              <a:rPr lang="en-US" dirty="0"/>
              <a:t> </a:t>
            </a:r>
            <a:r>
              <a:rPr lang="en-US" dirty="0" err="1"/>
              <a:t>nabilang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unang</a:t>
            </a:r>
            <a:r>
              <a:rPr lang="en-US" dirty="0"/>
              <a:t> slide </a:t>
            </a:r>
            <a:r>
              <a:rPr lang="en-US" dirty="0" err="1"/>
              <a:t>na</a:t>
            </a:r>
            <a:r>
              <a:rPr lang="en-US" dirty="0"/>
              <a:t> spouse.</a:t>
            </a:r>
          </a:p>
          <a:p>
            <a:pPr marL="228600" indent="-228600">
              <a:buAutoNum type="arabicParenBoth"/>
            </a:pPr>
            <a:r>
              <a:rPr lang="en-US" dirty="0"/>
              <a:t>Ang </a:t>
            </a:r>
            <a:r>
              <a:rPr lang="en-US" dirty="0" err="1"/>
              <a:t>mga</a:t>
            </a:r>
            <a:r>
              <a:rPr lang="en-US" dirty="0"/>
              <a:t> may civil status </a:t>
            </a:r>
            <a:r>
              <a:rPr lang="en-US" dirty="0" err="1"/>
              <a:t>na</a:t>
            </a:r>
            <a:r>
              <a:rPr lang="en-US" dirty="0"/>
              <a:t> separated or widow </a:t>
            </a:r>
            <a:r>
              <a:rPr lang="en-US" dirty="0" err="1"/>
              <a:t>pero</a:t>
            </a:r>
            <a:r>
              <a:rPr lang="en-US" dirty="0"/>
              <a:t> may </a:t>
            </a:r>
            <a:r>
              <a:rPr lang="en-US" dirty="0" err="1"/>
              <a:t>nakaencode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system </a:t>
            </a:r>
            <a:r>
              <a:rPr lang="en-US" dirty="0" err="1"/>
              <a:t>na</a:t>
            </a:r>
            <a:r>
              <a:rPr lang="en-US" dirty="0"/>
              <a:t> name ng </a:t>
            </a:r>
            <a:r>
              <a:rPr lang="en-US" dirty="0" err="1"/>
              <a:t>asawa</a:t>
            </a:r>
            <a:r>
              <a:rPr lang="en-US" dirty="0"/>
              <a:t>, </a:t>
            </a:r>
            <a:r>
              <a:rPr lang="en-US" dirty="0" err="1"/>
              <a:t>binilang</a:t>
            </a:r>
            <a:r>
              <a:rPr lang="en-US" dirty="0"/>
              <a:t> po </a:t>
            </a:r>
            <a:r>
              <a:rPr lang="en-US" dirty="0" err="1"/>
              <a:t>yun</a:t>
            </a:r>
            <a:r>
              <a:rPr lang="en-US" dirty="0"/>
              <a:t> ng system </a:t>
            </a:r>
            <a:r>
              <a:rPr lang="en-US" dirty="0" err="1"/>
              <a:t>sa</a:t>
            </a:r>
            <a:r>
              <a:rPr lang="en-US" dirty="0"/>
              <a:t> previous slide.</a:t>
            </a:r>
          </a:p>
          <a:p>
            <a:pPr marL="228600" indent="-228600">
              <a:buAutoNum type="arabicParenBoth"/>
            </a:pPr>
            <a:r>
              <a:rPr lang="en-US" dirty="0"/>
              <a:t>May </a:t>
            </a:r>
            <a:r>
              <a:rPr lang="en-US" dirty="0" err="1"/>
              <a:t>mga</a:t>
            </a:r>
            <a:r>
              <a:rPr lang="en-US" dirty="0"/>
              <a:t> member po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walang</a:t>
            </a:r>
            <a:r>
              <a:rPr lang="en-US" dirty="0"/>
              <a:t> </a:t>
            </a:r>
            <a:r>
              <a:rPr lang="en-US" dirty="0" err="1"/>
              <a:t>inencode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civil status kaya </a:t>
            </a:r>
            <a:r>
              <a:rPr lang="en-US" dirty="0" err="1"/>
              <a:t>wala</a:t>
            </a:r>
            <a:r>
              <a:rPr lang="en-US" dirty="0"/>
              <a:t> </a:t>
            </a:r>
            <a:r>
              <a:rPr lang="en-US" dirty="0" err="1"/>
              <a:t>sila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bilang</a:t>
            </a:r>
            <a:r>
              <a:rPr lang="en-US" dirty="0"/>
              <a:t>.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D483D-88AF-4131-B179-F56444474B98}" type="slidenum">
              <a:rPr lang="en-PH" smtClean="0"/>
              <a:t>11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25143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Idagdag</a:t>
            </a:r>
            <a:r>
              <a:rPr lang="en-US" dirty="0"/>
              <a:t> ang resignation 2020, starting 2017, </a:t>
            </a:r>
            <a:r>
              <a:rPr lang="en-US" dirty="0" err="1"/>
              <a:t>nasa</a:t>
            </a:r>
            <a:r>
              <a:rPr lang="en-US" dirty="0"/>
              <a:t> </a:t>
            </a:r>
            <a:r>
              <a:rPr lang="en-US" dirty="0" err="1"/>
              <a:t>koins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ang data ng resignation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20002-87F1-4590-8BA1-F0ECFB75BD8E}" type="slidenum">
              <a:rPr lang="en-PH" smtClean="0"/>
              <a:t>13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68681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 gender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D483D-88AF-4131-B179-F56444474B98}" type="slidenum">
              <a:rPr lang="en-PH" smtClean="0"/>
              <a:t>16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87230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BLIP claims only</a:t>
            </a:r>
          </a:p>
          <a:p>
            <a:r>
              <a:rPr lang="en-US" dirty="0"/>
              <a:t>CLIP and HIIP not included</a:t>
            </a:r>
          </a:p>
          <a:p>
            <a:r>
              <a:rPr lang="en-US" dirty="0"/>
              <a:t>Graphs cant be merged into one, since variables are not the same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D483D-88AF-4131-B179-F56444474B98}" type="slidenum">
              <a:rPr lang="en-PH" smtClean="0"/>
              <a:t>17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62056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 of deceased</a:t>
            </a:r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D483D-88AF-4131-B179-F56444474B98}" type="slidenum">
              <a:rPr lang="en-PH" smtClean="0"/>
              <a:t>18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86252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6EA9-C852-4B80-9271-C917608A2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61EB85-257E-494B-8949-9F8D60451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4BB90-F245-474C-BE25-25B2C8352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4808E-9E39-43F3-A131-3A416FF122B1}" type="datetimeFigureOut">
              <a:rPr lang="en-PH" smtClean="0"/>
              <a:t>30/05/2021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C7E58-A302-47C5-8E4B-3D8E0AFF5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26A58-9EFE-4F43-A31D-669F26C2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66A93-7ECE-47FE-814A-A104196579D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34777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D541D-31C0-42A8-A4BA-382ACFFAC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12A571-D8A5-4374-AFE7-743DA84F6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6F9E2-0122-4FCC-A7C5-224E12910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4808E-9E39-43F3-A131-3A416FF122B1}" type="datetimeFigureOut">
              <a:rPr lang="en-PH" smtClean="0"/>
              <a:t>30/05/2021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19955-2D55-4471-A920-F3DC18CBD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CF907-6356-4DED-9832-A6AA03E93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66A93-7ECE-47FE-814A-A104196579D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79349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29C34-2BC9-4931-BAE4-E16933E824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21B05A-E682-4313-B69B-13DEBA47FF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CB6B3-B5AE-4540-A4D8-4F51B306D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4808E-9E39-43F3-A131-3A416FF122B1}" type="datetimeFigureOut">
              <a:rPr lang="en-PH" smtClean="0"/>
              <a:t>30/05/2021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87E20-7E90-40AE-96A1-2A95FF7FC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84678-369D-4C35-9DCC-5359C501A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66A93-7ECE-47FE-814A-A104196579D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622773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2C88F-AD4A-48FF-A561-6B775632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024AF-3039-4D74-9713-602AA8977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D411C-885E-4516-88C9-A1CEC1244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4808E-9E39-43F3-A131-3A416FF122B1}" type="datetimeFigureOut">
              <a:rPr lang="en-PH" smtClean="0"/>
              <a:t>30/05/2021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FCE00-2090-4422-B3CE-3A0932C87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86049-C98E-4874-8839-833376335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66A93-7ECE-47FE-814A-A104196579D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17111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6145C-65A9-49C3-AA7A-E6B45E19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C0C5A-CD0A-49B2-9E90-BF6752EF0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4CF90-CC5E-4713-AACB-C315F6DAC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4808E-9E39-43F3-A131-3A416FF122B1}" type="datetimeFigureOut">
              <a:rPr lang="en-PH" smtClean="0"/>
              <a:t>30/05/2021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900E9-86EE-469B-8C53-6785EA04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555B2-3E75-4499-A252-B3C7F8BC0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66A93-7ECE-47FE-814A-A104196579D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687903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AF8EA-C946-447C-A016-A29AFD8DB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26321-9404-4F72-8DB3-D3A02D721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CE84BA-0D39-4EED-8CAA-D9739584EF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193BFA-193C-4245-8CE6-7E62B8628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4808E-9E39-43F3-A131-3A416FF122B1}" type="datetimeFigureOut">
              <a:rPr lang="en-PH" smtClean="0"/>
              <a:t>30/05/2021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FC2EA2-5F01-448C-88BE-EAD49DEBD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E39FAF-E15C-41F1-9E0C-43691A21C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66A93-7ECE-47FE-814A-A104196579D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85373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DA21A-55EA-4355-AA7F-044B11999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06D57-3981-4CFF-8CBE-A680B46AC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2FE791-2855-4CDC-9BB1-76B49DA6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E1F833-AC4F-48A0-87B1-A7EF4B1B2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924937-35B3-4C88-AF12-A2D905D04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B56EC4-1F51-44F9-8670-41248674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4808E-9E39-43F3-A131-3A416FF122B1}" type="datetimeFigureOut">
              <a:rPr lang="en-PH" smtClean="0"/>
              <a:t>30/05/2021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DCEB46-715C-410F-AB9B-D57DD2343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628D33-BFB8-496F-B285-E42CDE98B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66A93-7ECE-47FE-814A-A104196579D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42672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9B20-F875-4D99-BC3D-E7039EBEC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13255D-FFB8-4C2D-A4C1-23DB4FCA5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4808E-9E39-43F3-A131-3A416FF122B1}" type="datetimeFigureOut">
              <a:rPr lang="en-PH" smtClean="0"/>
              <a:t>30/05/2021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30F815-450D-4F22-8692-7804EDE1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7935B-78D2-4185-892F-17A87005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66A93-7ECE-47FE-814A-A104196579D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62512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269F73-6D3C-4F2D-8C2D-11BA6D7EE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4808E-9E39-43F3-A131-3A416FF122B1}" type="datetimeFigureOut">
              <a:rPr lang="en-PH" smtClean="0"/>
              <a:t>30/05/2021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0F6FA0-9E73-4A06-A3C0-8C2AF380B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AC2A12-9ED6-412F-B719-6EBE277D6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66A93-7ECE-47FE-814A-A104196579D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0958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0A609-E65B-492C-9F7E-D203F2F00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6FE7E-76E2-490D-B23D-50D86B5E2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F3E786-1375-4FE5-B171-3788B1680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42A2A-9D3F-4436-8CB7-EFE3A19A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4808E-9E39-43F3-A131-3A416FF122B1}" type="datetimeFigureOut">
              <a:rPr lang="en-PH" smtClean="0"/>
              <a:t>30/05/2021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31EF77-9293-4164-93DD-E89C8F13C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0771F0-EB5B-412F-904B-B3BDC7B2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66A93-7ECE-47FE-814A-A104196579D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16628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2A6E4-3A37-4CE1-9458-7C44B9805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8B868-FA60-433E-A4E1-415385F7EF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E1D5E-8B2C-47E6-8238-FD848DF3F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F9CA8D-300C-4E60-B3DB-C819A99B2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4808E-9E39-43F3-A131-3A416FF122B1}" type="datetimeFigureOut">
              <a:rPr lang="en-PH" smtClean="0"/>
              <a:t>30/05/2021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2F7E14-7280-4294-AD41-1D41F328E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D7C1EF-9198-4E77-BACA-E9F4B5FEF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66A93-7ECE-47FE-814A-A104196579D7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70881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924079D-C0A5-413C-B27F-5E51E1E51BE1}"/>
              </a:ext>
            </a:extLst>
          </p:cNvPr>
          <p:cNvSpPr/>
          <p:nvPr userDrawn="1"/>
        </p:nvSpPr>
        <p:spPr>
          <a:xfrm>
            <a:off x="138545" y="96982"/>
            <a:ext cx="11914909" cy="6664036"/>
          </a:xfrm>
          <a:prstGeom prst="rect">
            <a:avLst/>
          </a:prstGeom>
          <a:solidFill>
            <a:srgbClr val="99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EB4C4D-1EBE-4F3E-929D-BB5F74830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91" y="1164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P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566A85-8256-46F3-90A6-2E848A2B1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7DE06-4CFA-4A40-9EC0-3BD3CAD426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4808E-9E39-43F3-A131-3A416FF122B1}" type="datetimeFigureOut">
              <a:rPr lang="en-PH" smtClean="0"/>
              <a:t>30/05/2021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17F54-A7CE-473E-80AE-FB57ECA30D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5791B-DD6C-453F-A7DA-C07259E5C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66A93-7ECE-47FE-814A-A104196579D7}" type="slidenum">
              <a:rPr lang="en-PH" smtClean="0"/>
              <a:t>‹#›</a:t>
            </a:fld>
            <a:endParaRPr lang="en-PH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DC6984C-BAE7-483A-BD7F-8CDB6B6858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546" y="4667487"/>
            <a:ext cx="2053988" cy="2053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652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kern="1200">
          <a:solidFill>
            <a:schemeClr val="bg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microsoft.com/office/2007/relationships/diagramDrawing" Target="../diagrams/drawing1.xml"/><Relationship Id="rId18" Type="http://schemas.openxmlformats.org/officeDocument/2006/relationships/image" Target="../media/image23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diagramColors" Target="../diagrams/colors1.xml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6.png"/><Relationship Id="rId15" Type="http://schemas.openxmlformats.org/officeDocument/2006/relationships/image" Target="../media/image20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15.svg"/><Relationship Id="rId9" Type="http://schemas.openxmlformats.org/officeDocument/2006/relationships/diagramData" Target="../diagrams/data1.xml"/><Relationship Id="rId1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fif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5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acebook.com/KMBA.is10" TargetMode="External"/><Relationship Id="rId5" Type="http://schemas.openxmlformats.org/officeDocument/2006/relationships/hyperlink" Target="http://www.kmba.org.ph/" TargetMode="External"/><Relationship Id="rId4" Type="http://schemas.openxmlformats.org/officeDocument/2006/relationships/hyperlink" Target="mailto:kasaganaka.mba@gmail.co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65B8F-6A5C-4596-908C-6AE2F3DF56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85" y="1782763"/>
            <a:ext cx="11120284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KASAGANA-KA</a:t>
            </a:r>
            <a:br>
              <a:rPr lang="en-US" dirty="0"/>
            </a:br>
            <a:r>
              <a:rPr lang="en-US" dirty="0"/>
              <a:t>Mutual Benefit Association, Inc.</a:t>
            </a:r>
            <a:endParaRPr lang="en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03772-B3A8-4E82-8E64-9F995C2AB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83264"/>
            <a:ext cx="9144000" cy="98367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YEAREND REPORT</a:t>
            </a:r>
          </a:p>
          <a:p>
            <a:r>
              <a:rPr lang="en-US" dirty="0">
                <a:solidFill>
                  <a:schemeClr val="bg1"/>
                </a:solidFill>
              </a:rPr>
              <a:t>2020</a:t>
            </a:r>
            <a:endParaRPr lang="en-P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74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74211-93A0-4083-8C49-0162B9898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/>
              <a:t>Membership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F6FE07-09EF-4D59-8CB2-76449E712EEE}"/>
              </a:ext>
            </a:extLst>
          </p:cNvPr>
          <p:cNvGrpSpPr/>
          <p:nvPr/>
        </p:nvGrpSpPr>
        <p:grpSpPr>
          <a:xfrm>
            <a:off x="1162374" y="2216260"/>
            <a:ext cx="5556143" cy="3397316"/>
            <a:chOff x="6245818" y="2092274"/>
            <a:chExt cx="5556143" cy="3397316"/>
          </a:xfrm>
        </p:grpSpPr>
        <p:pic>
          <p:nvPicPr>
            <p:cNvPr id="5" name="Graphic 4" descr="Woman">
              <a:extLst>
                <a:ext uri="{FF2B5EF4-FFF2-40B4-BE49-F238E27FC236}">
                  <a16:creationId xmlns:a16="http://schemas.microsoft.com/office/drawing/2014/main" id="{43B45BB4-23BE-4D80-A05F-54046729D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13258" y="2106664"/>
              <a:ext cx="914400" cy="914400"/>
            </a:xfrm>
            <a:prstGeom prst="rect">
              <a:avLst/>
            </a:prstGeom>
          </p:spPr>
        </p:pic>
        <p:pic>
          <p:nvPicPr>
            <p:cNvPr id="6" name="Graphic 5" descr="Man and woman">
              <a:extLst>
                <a:ext uri="{FF2B5EF4-FFF2-40B4-BE49-F238E27FC236}">
                  <a16:creationId xmlns:a16="http://schemas.microsoft.com/office/drawing/2014/main" id="{F386D13D-0185-46E6-9BA9-ADBB2B67F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594136" y="2106664"/>
              <a:ext cx="914400" cy="914400"/>
            </a:xfrm>
            <a:prstGeom prst="rect">
              <a:avLst/>
            </a:prstGeom>
          </p:spPr>
        </p:pic>
        <p:pic>
          <p:nvPicPr>
            <p:cNvPr id="7" name="Graphic 6" descr="Woman with kid">
              <a:extLst>
                <a:ext uri="{FF2B5EF4-FFF2-40B4-BE49-F238E27FC236}">
                  <a16:creationId xmlns:a16="http://schemas.microsoft.com/office/drawing/2014/main" id="{6B1170A9-4AE0-4909-BAA6-DE7888838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509794" y="2092274"/>
              <a:ext cx="914400" cy="914400"/>
            </a:xfrm>
            <a:prstGeom prst="rect">
              <a:avLst/>
            </a:prstGeom>
          </p:spPr>
        </p:pic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378DC3A0-7A98-4CA9-BD82-88B735DA401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40470466"/>
                </p:ext>
              </p:extLst>
            </p:nvPr>
          </p:nvGraphicFramePr>
          <p:xfrm>
            <a:off x="6245818" y="2433237"/>
            <a:ext cx="5556143" cy="305635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8578CB-EE4A-4D6D-BDA9-4249C7DD6A8B}"/>
                </a:ext>
              </a:extLst>
            </p:cNvPr>
            <p:cNvSpPr txBox="1"/>
            <p:nvPr/>
          </p:nvSpPr>
          <p:spPr>
            <a:xfrm>
              <a:off x="6522210" y="3423179"/>
              <a:ext cx="11933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PH" sz="2400" b="1" dirty="0"/>
                <a:t>52,902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8A922D-CACA-48E7-A5AE-4D9BA164F898}"/>
                </a:ext>
              </a:extLst>
            </p:cNvPr>
            <p:cNvSpPr txBox="1"/>
            <p:nvPr/>
          </p:nvSpPr>
          <p:spPr>
            <a:xfrm>
              <a:off x="8379101" y="3423178"/>
              <a:ext cx="11933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PH" sz="2400" b="1" dirty="0"/>
                <a:t>9,520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BF33219-6418-4CB4-ADF0-0E4B30A90366}"/>
                </a:ext>
              </a:extLst>
            </p:cNvPr>
            <p:cNvSpPr txBox="1"/>
            <p:nvPr/>
          </p:nvSpPr>
          <p:spPr>
            <a:xfrm>
              <a:off x="10294759" y="3423179"/>
              <a:ext cx="11933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PH" sz="2400" b="1" dirty="0"/>
                <a:t>106,912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B82DDE-6314-4A02-9846-073FA23525B6}"/>
                </a:ext>
              </a:extLst>
            </p:cNvPr>
            <p:cNvSpPr txBox="1"/>
            <p:nvPr/>
          </p:nvSpPr>
          <p:spPr>
            <a:xfrm>
              <a:off x="7082727" y="4905780"/>
              <a:ext cx="342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PH" sz="2400" b="1" dirty="0">
                  <a:solidFill>
                    <a:schemeClr val="bg1"/>
                  </a:solidFill>
                </a:rPr>
                <a:t>Total = 169,334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C3B938-1856-4755-9F95-150F7745768F}"/>
              </a:ext>
            </a:extLst>
          </p:cNvPr>
          <p:cNvGrpSpPr/>
          <p:nvPr/>
        </p:nvGrpSpPr>
        <p:grpSpPr>
          <a:xfrm>
            <a:off x="7303917" y="1697348"/>
            <a:ext cx="4570708" cy="4161296"/>
            <a:chOff x="1086173" y="1852046"/>
            <a:chExt cx="4570708" cy="4161296"/>
          </a:xfrm>
        </p:grpSpPr>
        <p:graphicFrame>
          <p:nvGraphicFramePr>
            <p:cNvPr id="15" name="Chart 14">
              <a:extLst>
                <a:ext uri="{FF2B5EF4-FFF2-40B4-BE49-F238E27FC236}">
                  <a16:creationId xmlns:a16="http://schemas.microsoft.com/office/drawing/2014/main" id="{A4DE57B4-BA28-4EFC-A9D6-E5E594F3F65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6712083"/>
                </p:ext>
              </p:extLst>
            </p:nvPr>
          </p:nvGraphicFramePr>
          <p:xfrm>
            <a:off x="1086173" y="1933413"/>
            <a:ext cx="4570708" cy="40799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4"/>
            </a:graphicData>
          </a:graphic>
        </p:graphicFrame>
        <p:pic>
          <p:nvPicPr>
            <p:cNvPr id="16" name="Graphic 15" descr="Woman">
              <a:extLst>
                <a:ext uri="{FF2B5EF4-FFF2-40B4-BE49-F238E27FC236}">
                  <a16:creationId xmlns:a16="http://schemas.microsoft.com/office/drawing/2014/main" id="{BFA1F655-F885-4B15-A7D4-357317111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593024" y="3516177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Man">
              <a:extLst>
                <a:ext uri="{FF2B5EF4-FFF2-40B4-BE49-F238E27FC236}">
                  <a16:creationId xmlns:a16="http://schemas.microsoft.com/office/drawing/2014/main" id="{E09B1672-99C8-41E2-AE00-83FE7302D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665709" y="1852046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2007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3A383-8CF6-4504-8E63-45656F1AD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Membership</a:t>
            </a:r>
            <a:endParaRPr lang="en-PH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85470DB-8C2C-461A-9323-EA91E97AA65F}"/>
              </a:ext>
            </a:extLst>
          </p:cNvPr>
          <p:cNvSpPr txBox="1">
            <a:spLocks/>
          </p:cNvSpPr>
          <p:nvPr/>
        </p:nvSpPr>
        <p:spPr>
          <a:xfrm>
            <a:off x="4108019" y="1425430"/>
            <a:ext cx="3975962" cy="845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00"/>
                </a:solidFill>
                <a:latin typeface="+mn-lt"/>
              </a:rPr>
              <a:t>Civil Status</a:t>
            </a:r>
            <a:endParaRPr lang="en-PH" sz="3600" dirty="0">
              <a:solidFill>
                <a:srgbClr val="FFFF00"/>
              </a:solidFill>
              <a:latin typeface="+mn-lt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6CE7184-11F9-4B68-A655-BD85207570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018673"/>
              </p:ext>
            </p:extLst>
          </p:nvPr>
        </p:nvGraphicFramePr>
        <p:xfrm>
          <a:off x="2768600" y="2287562"/>
          <a:ext cx="6654800" cy="40100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3327400">
                  <a:extLst>
                    <a:ext uri="{9D8B030D-6E8A-4147-A177-3AD203B41FA5}">
                      <a16:colId xmlns:a16="http://schemas.microsoft.com/office/drawing/2014/main" val="26357542"/>
                    </a:ext>
                  </a:extLst>
                </a:gridCol>
                <a:gridCol w="3327400">
                  <a:extLst>
                    <a:ext uri="{9D8B030D-6E8A-4147-A177-3AD203B41FA5}">
                      <a16:colId xmlns:a16="http://schemas.microsoft.com/office/drawing/2014/main" val="1483718944"/>
                    </a:ext>
                  </a:extLst>
                </a:gridCol>
              </a:tblGrid>
              <a:tr h="802000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Single</a:t>
                      </a:r>
                      <a:endParaRPr lang="en-PH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18,639</a:t>
                      </a:r>
                      <a:endParaRPr lang="en-PH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188647"/>
                  </a:ext>
                </a:extLst>
              </a:tr>
              <a:tr h="802000">
                <a:tc>
                  <a:txBody>
                    <a:bodyPr/>
                    <a:lstStyle/>
                    <a:p>
                      <a:r>
                        <a:rPr lang="en-US" sz="2000" dirty="0"/>
                        <a:t>Married / Common law</a:t>
                      </a:r>
                      <a:endParaRPr lang="en-PH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29,610</a:t>
                      </a:r>
                      <a:endParaRPr lang="en-PH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5865422"/>
                  </a:ext>
                </a:extLst>
              </a:tr>
              <a:tr h="802000">
                <a:tc>
                  <a:txBody>
                    <a:bodyPr/>
                    <a:lstStyle/>
                    <a:p>
                      <a:r>
                        <a:rPr lang="en-US" sz="2000" dirty="0"/>
                        <a:t>Separated</a:t>
                      </a:r>
                      <a:endParaRPr lang="en-PH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972</a:t>
                      </a:r>
                      <a:endParaRPr lang="en-PH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5004150"/>
                  </a:ext>
                </a:extLst>
              </a:tr>
              <a:tr h="802000">
                <a:tc>
                  <a:txBody>
                    <a:bodyPr/>
                    <a:lstStyle/>
                    <a:p>
                      <a:r>
                        <a:rPr lang="en-US" sz="2000" dirty="0"/>
                        <a:t>Widow</a:t>
                      </a:r>
                      <a:endParaRPr lang="en-PH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1,901</a:t>
                      </a:r>
                      <a:endParaRPr lang="en-PH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3063933"/>
                  </a:ext>
                </a:extLst>
              </a:tr>
              <a:tr h="802000">
                <a:tc>
                  <a:txBody>
                    <a:bodyPr/>
                    <a:lstStyle/>
                    <a:p>
                      <a:r>
                        <a:rPr lang="en-US" sz="2000" dirty="0"/>
                        <a:t>Unrecorded</a:t>
                      </a:r>
                      <a:endParaRPr lang="en-PH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1,780</a:t>
                      </a:r>
                      <a:endParaRPr lang="en-PH" sz="2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9950478"/>
                  </a:ext>
                </a:extLst>
              </a:tr>
            </a:tbl>
          </a:graphicData>
        </a:graphic>
      </p:graphicFrame>
      <p:pic>
        <p:nvPicPr>
          <p:cNvPr id="8" name="Graphic 7" descr="Woman">
            <a:extLst>
              <a:ext uri="{FF2B5EF4-FFF2-40B4-BE49-F238E27FC236}">
                <a16:creationId xmlns:a16="http://schemas.microsoft.com/office/drawing/2014/main" id="{A8AC2289-84A0-46BF-8E66-A5D682109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4168" y="2370126"/>
            <a:ext cx="688258" cy="688258"/>
          </a:xfrm>
          <a:prstGeom prst="rect">
            <a:avLst/>
          </a:prstGeom>
        </p:spPr>
      </p:pic>
      <p:pic>
        <p:nvPicPr>
          <p:cNvPr id="10" name="Graphic 9" descr="Man and woman">
            <a:extLst>
              <a:ext uri="{FF2B5EF4-FFF2-40B4-BE49-F238E27FC236}">
                <a16:creationId xmlns:a16="http://schemas.microsoft.com/office/drawing/2014/main" id="{7D6F1F76-0D2F-46F0-8A9E-CCF6C3930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89846" y="3111452"/>
            <a:ext cx="761905" cy="761905"/>
          </a:xfrm>
          <a:prstGeom prst="rect">
            <a:avLst/>
          </a:prstGeom>
        </p:spPr>
      </p:pic>
      <p:pic>
        <p:nvPicPr>
          <p:cNvPr id="12" name="Graphic 11" descr="Gender">
            <a:extLst>
              <a:ext uri="{FF2B5EF4-FFF2-40B4-BE49-F238E27FC236}">
                <a16:creationId xmlns:a16="http://schemas.microsoft.com/office/drawing/2014/main" id="{012711F0-5E0C-4E3E-B28B-BC50F497FB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24167" y="3948202"/>
            <a:ext cx="707923" cy="707923"/>
          </a:xfrm>
          <a:prstGeom prst="rect">
            <a:avLst/>
          </a:prstGeom>
        </p:spPr>
      </p:pic>
      <p:pic>
        <p:nvPicPr>
          <p:cNvPr id="13" name="Graphic 12" descr="Gender">
            <a:extLst>
              <a:ext uri="{FF2B5EF4-FFF2-40B4-BE49-F238E27FC236}">
                <a16:creationId xmlns:a16="http://schemas.microsoft.com/office/drawing/2014/main" id="{7CC3B80D-0D28-4A05-B16A-DBF152E9C7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4167" y="4768920"/>
            <a:ext cx="707923" cy="707923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6B3CC248-AC6D-4692-8432-C3A4293EF8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08927" y="4854369"/>
            <a:ext cx="35722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43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ED281-3793-42C4-857F-79544AD13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Membership</a:t>
            </a:r>
            <a:endParaRPr lang="en-PH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148CEC5-FE0C-4848-B75C-B828F76A44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565453"/>
              </p:ext>
            </p:extLst>
          </p:nvPr>
        </p:nvGraphicFramePr>
        <p:xfrm>
          <a:off x="1103746" y="3429000"/>
          <a:ext cx="3038764" cy="111252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519382">
                  <a:extLst>
                    <a:ext uri="{9D8B030D-6E8A-4147-A177-3AD203B41FA5}">
                      <a16:colId xmlns:a16="http://schemas.microsoft.com/office/drawing/2014/main" val="1962489444"/>
                    </a:ext>
                  </a:extLst>
                </a:gridCol>
                <a:gridCol w="1519382">
                  <a:extLst>
                    <a:ext uri="{9D8B030D-6E8A-4147-A177-3AD203B41FA5}">
                      <a16:colId xmlns:a16="http://schemas.microsoft.com/office/drawing/2014/main" val="3741343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PH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6551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New</a:t>
                      </a:r>
                      <a:endParaRPr lang="en-PH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5,666</a:t>
                      </a:r>
                      <a:endParaRPr lang="en-PH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32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Resigned</a:t>
                      </a:r>
                      <a:endParaRPr lang="en-PH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11,370</a:t>
                      </a:r>
                      <a:endParaRPr lang="en-PH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533902"/>
                  </a:ext>
                </a:extLst>
              </a:tr>
            </a:tbl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948B8E5-97EF-4105-A42C-FEF4A1AFD5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5253690"/>
              </p:ext>
            </p:extLst>
          </p:nvPr>
        </p:nvGraphicFramePr>
        <p:xfrm>
          <a:off x="4557487" y="1814286"/>
          <a:ext cx="6975124" cy="4489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25963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Resigned</a:t>
            </a:r>
            <a:endParaRPr lang="en-PH" b="1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54951D3-CFAE-4046-A9BE-7AEB26EB90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6118953"/>
              </p:ext>
            </p:extLst>
          </p:nvPr>
        </p:nvGraphicFramePr>
        <p:xfrm>
          <a:off x="2418735" y="1690688"/>
          <a:ext cx="7108723" cy="4562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531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73AE5-13A0-41CB-A0A2-5A1DAC61D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/>
              <a:t>Claims Process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6980729-E6DC-4D8F-B88F-284462E8A493}"/>
              </a:ext>
            </a:extLst>
          </p:cNvPr>
          <p:cNvCxnSpPr/>
          <p:nvPr/>
        </p:nvCxnSpPr>
        <p:spPr>
          <a:xfrm>
            <a:off x="1627320" y="3657600"/>
            <a:ext cx="8849532" cy="0"/>
          </a:xfrm>
          <a:prstGeom prst="straightConnector1">
            <a:avLst/>
          </a:prstGeom>
          <a:ln w="76200">
            <a:solidFill>
              <a:srgbClr val="92D05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C1F3106-3E11-496D-AC7B-40BCCE96D1F4}"/>
              </a:ext>
            </a:extLst>
          </p:cNvPr>
          <p:cNvCxnSpPr>
            <a:cxnSpLocks/>
          </p:cNvCxnSpPr>
          <p:nvPr/>
        </p:nvCxnSpPr>
        <p:spPr>
          <a:xfrm>
            <a:off x="2169763" y="3429000"/>
            <a:ext cx="0" cy="50756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32D0326-E38B-4C82-AD18-885CF5C888E1}"/>
              </a:ext>
            </a:extLst>
          </p:cNvPr>
          <p:cNvSpPr txBox="1"/>
          <p:nvPr/>
        </p:nvSpPr>
        <p:spPr>
          <a:xfrm>
            <a:off x="836907" y="3457545"/>
            <a:ext cx="790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4978B4-901B-49E7-B8CD-04BC2A9F4E02}"/>
              </a:ext>
            </a:extLst>
          </p:cNvPr>
          <p:cNvSpPr txBox="1"/>
          <p:nvPr/>
        </p:nvSpPr>
        <p:spPr>
          <a:xfrm>
            <a:off x="10538843" y="3457545"/>
            <a:ext cx="790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931F4-C8BF-4CBC-8BE9-9DEC623002EA}"/>
              </a:ext>
            </a:extLst>
          </p:cNvPr>
          <p:cNvSpPr txBox="1"/>
          <p:nvPr/>
        </p:nvSpPr>
        <p:spPr>
          <a:xfrm>
            <a:off x="1650572" y="3980612"/>
            <a:ext cx="1061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2000" dirty="0">
                <a:solidFill>
                  <a:schemeClr val="bg1"/>
                </a:solidFill>
              </a:rPr>
              <a:t>January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C2CA56-42F1-4AD3-802E-C1CEC9D11F7F}"/>
              </a:ext>
            </a:extLst>
          </p:cNvPr>
          <p:cNvCxnSpPr>
            <a:cxnSpLocks/>
          </p:cNvCxnSpPr>
          <p:nvPr/>
        </p:nvCxnSpPr>
        <p:spPr>
          <a:xfrm>
            <a:off x="3763504" y="3426418"/>
            <a:ext cx="0" cy="50756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EF8F755-3D34-4931-89E7-939054D670EE}"/>
              </a:ext>
            </a:extLst>
          </p:cNvPr>
          <p:cNvSpPr txBox="1"/>
          <p:nvPr/>
        </p:nvSpPr>
        <p:spPr>
          <a:xfrm>
            <a:off x="3182321" y="3978030"/>
            <a:ext cx="1172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2000" dirty="0">
                <a:solidFill>
                  <a:schemeClr val="bg1"/>
                </a:solidFill>
              </a:rPr>
              <a:t>March 16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B287FEF3-5F40-4692-91C5-009DB5EF5F2D}"/>
              </a:ext>
            </a:extLst>
          </p:cNvPr>
          <p:cNvSpPr/>
          <p:nvPr/>
        </p:nvSpPr>
        <p:spPr>
          <a:xfrm rot="16200000">
            <a:off x="2695415" y="3912029"/>
            <a:ext cx="542440" cy="1593741"/>
          </a:xfrm>
          <a:prstGeom prst="leftBrace">
            <a:avLst>
              <a:gd name="adj1" fmla="val 39762"/>
              <a:gd name="adj2" fmla="val 50000"/>
            </a:avLst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CEA4E0-A13D-4F89-8435-1117559EA9AC}"/>
              </a:ext>
            </a:extLst>
          </p:cNvPr>
          <p:cNvSpPr txBox="1"/>
          <p:nvPr/>
        </p:nvSpPr>
        <p:spPr>
          <a:xfrm>
            <a:off x="1548543" y="2138441"/>
            <a:ext cx="3045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600" dirty="0">
                <a:solidFill>
                  <a:schemeClr val="bg1"/>
                </a:solidFill>
              </a:rPr>
              <a:t>Manual claims processing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FB452B-119E-40DF-8D48-11947982B8FD}"/>
              </a:ext>
            </a:extLst>
          </p:cNvPr>
          <p:cNvCxnSpPr>
            <a:cxnSpLocks/>
          </p:cNvCxnSpPr>
          <p:nvPr/>
        </p:nvCxnSpPr>
        <p:spPr>
          <a:xfrm>
            <a:off x="10058396" y="3385087"/>
            <a:ext cx="0" cy="50756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E3263B8-E5CC-4C9A-9771-0230E3AFBA97}"/>
              </a:ext>
            </a:extLst>
          </p:cNvPr>
          <p:cNvSpPr txBox="1"/>
          <p:nvPr/>
        </p:nvSpPr>
        <p:spPr>
          <a:xfrm>
            <a:off x="9261525" y="3986671"/>
            <a:ext cx="1593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2000" dirty="0">
                <a:solidFill>
                  <a:schemeClr val="bg1"/>
                </a:solidFill>
              </a:rPr>
              <a:t>December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C4C210DA-E0AC-42BC-BFFE-7758539DF005}"/>
              </a:ext>
            </a:extLst>
          </p:cNvPr>
          <p:cNvSpPr/>
          <p:nvPr/>
        </p:nvSpPr>
        <p:spPr>
          <a:xfrm rot="5400000">
            <a:off x="6639731" y="-191004"/>
            <a:ext cx="542440" cy="6294892"/>
          </a:xfrm>
          <a:prstGeom prst="leftBrace">
            <a:avLst>
              <a:gd name="adj1" fmla="val 39762"/>
              <a:gd name="adj2" fmla="val 5000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FA9D64-B929-43AC-B80D-A96D6595157D}"/>
              </a:ext>
            </a:extLst>
          </p:cNvPr>
          <p:cNvSpPr txBox="1"/>
          <p:nvPr/>
        </p:nvSpPr>
        <p:spPr>
          <a:xfrm>
            <a:off x="5803471" y="2150374"/>
            <a:ext cx="2214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600" dirty="0">
                <a:solidFill>
                  <a:schemeClr val="bg1"/>
                </a:solidFill>
              </a:rPr>
              <a:t>Online claims processing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EAE66EE-BE44-4577-A37E-BB220B3421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4BA3AF"/>
              </a:clrFrom>
              <a:clrTo>
                <a:srgbClr val="4BA3A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77654"/>
            <a:ext cx="1640235" cy="86112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D712E5-BD55-4F29-B18C-9B9F474E1464}"/>
              </a:ext>
            </a:extLst>
          </p:cNvPr>
          <p:cNvCxnSpPr>
            <a:cxnSpLocks/>
          </p:cNvCxnSpPr>
          <p:nvPr/>
        </p:nvCxnSpPr>
        <p:spPr>
          <a:xfrm>
            <a:off x="8280396" y="3385087"/>
            <a:ext cx="0" cy="507569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FF3B5F7-D646-4079-B54C-9D0542CF4D59}"/>
              </a:ext>
            </a:extLst>
          </p:cNvPr>
          <p:cNvSpPr txBox="1"/>
          <p:nvPr/>
        </p:nvSpPr>
        <p:spPr>
          <a:xfrm>
            <a:off x="7483525" y="3986671"/>
            <a:ext cx="1593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2000" dirty="0">
                <a:solidFill>
                  <a:schemeClr val="bg1"/>
                </a:solidFill>
              </a:rPr>
              <a:t>September</a:t>
            </a: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1C5B74DE-24CE-4A65-957E-B5A2BFFE8324}"/>
              </a:ext>
            </a:extLst>
          </p:cNvPr>
          <p:cNvSpPr/>
          <p:nvPr/>
        </p:nvSpPr>
        <p:spPr>
          <a:xfrm rot="16200000">
            <a:off x="8873929" y="3780911"/>
            <a:ext cx="473505" cy="1823116"/>
          </a:xfrm>
          <a:prstGeom prst="leftBrace">
            <a:avLst>
              <a:gd name="adj1" fmla="val 39762"/>
              <a:gd name="adj2" fmla="val 50000"/>
            </a:avLst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4A0FF8-3028-460E-8A2B-B018CCE6D776}"/>
              </a:ext>
            </a:extLst>
          </p:cNvPr>
          <p:cNvSpPr txBox="1"/>
          <p:nvPr/>
        </p:nvSpPr>
        <p:spPr>
          <a:xfrm>
            <a:off x="7969787" y="5116516"/>
            <a:ext cx="2214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600" dirty="0">
                <a:solidFill>
                  <a:schemeClr val="bg1"/>
                </a:solidFill>
              </a:rPr>
              <a:t>Approvals done via KOINS and pay-out directly to  beneficiary’s account </a:t>
            </a: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5C246C67-0F37-4784-A7F4-FBE442919E7B}"/>
              </a:ext>
            </a:extLst>
          </p:cNvPr>
          <p:cNvSpPr/>
          <p:nvPr/>
        </p:nvSpPr>
        <p:spPr>
          <a:xfrm rot="16200000">
            <a:off x="5668958" y="2648683"/>
            <a:ext cx="542440" cy="4156510"/>
          </a:xfrm>
          <a:prstGeom prst="leftBrace">
            <a:avLst>
              <a:gd name="adj1" fmla="val 39762"/>
              <a:gd name="adj2" fmla="val 50000"/>
            </a:avLst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4D99F8-3C8F-4CA6-BE22-F07005832CF7}"/>
              </a:ext>
            </a:extLst>
          </p:cNvPr>
          <p:cNvSpPr txBox="1"/>
          <p:nvPr/>
        </p:nvSpPr>
        <p:spPr>
          <a:xfrm>
            <a:off x="4832698" y="5162682"/>
            <a:ext cx="2214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600" dirty="0">
                <a:solidFill>
                  <a:schemeClr val="bg1"/>
                </a:solidFill>
              </a:rPr>
              <a:t>Claims pay-out via remittance payment centers/bank accounts/</a:t>
            </a:r>
            <a:r>
              <a:rPr lang="en-PH" sz="1600" dirty="0" err="1">
                <a:solidFill>
                  <a:schemeClr val="bg1"/>
                </a:solidFill>
              </a:rPr>
              <a:t>GCash</a:t>
            </a:r>
            <a:r>
              <a:rPr lang="en-PH" sz="1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1" name="Picture 3" descr="C:\Users\Toshiba\Pictures\motorcyclist.jpg">
            <a:extLst>
              <a:ext uri="{FF2B5EF4-FFF2-40B4-BE49-F238E27FC236}">
                <a16:creationId xmlns:a16="http://schemas.microsoft.com/office/drawing/2014/main" id="{D4CC513B-9E86-4DEA-B8CA-6588421E0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7" b="17857"/>
          <a:stretch/>
        </p:blipFill>
        <p:spPr bwMode="auto">
          <a:xfrm flipH="1">
            <a:off x="2584064" y="1408659"/>
            <a:ext cx="1122863" cy="77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Left Brace 31">
            <a:extLst>
              <a:ext uri="{FF2B5EF4-FFF2-40B4-BE49-F238E27FC236}">
                <a16:creationId xmlns:a16="http://schemas.microsoft.com/office/drawing/2014/main" id="{7EBAC452-6792-46EB-AA1D-7CA81636B31A}"/>
              </a:ext>
            </a:extLst>
          </p:cNvPr>
          <p:cNvSpPr/>
          <p:nvPr/>
        </p:nvSpPr>
        <p:spPr>
          <a:xfrm rot="16200000" flipH="1">
            <a:off x="2725433" y="2144823"/>
            <a:ext cx="472197" cy="1593741"/>
          </a:xfrm>
          <a:prstGeom prst="leftBrace">
            <a:avLst>
              <a:gd name="adj1" fmla="val 39762"/>
              <a:gd name="adj2" fmla="val 50000"/>
            </a:avLst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5B2846-2A3E-4875-83A9-9793A0181B57}"/>
              </a:ext>
            </a:extLst>
          </p:cNvPr>
          <p:cNvSpPr txBox="1"/>
          <p:nvPr/>
        </p:nvSpPr>
        <p:spPr>
          <a:xfrm>
            <a:off x="1548543" y="5145805"/>
            <a:ext cx="3045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600" dirty="0">
                <a:solidFill>
                  <a:schemeClr val="bg1"/>
                </a:solidFill>
              </a:rPr>
              <a:t>Check disbursement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A4B545-AEF2-438F-A2B5-BEE29E0A7908}"/>
              </a:ext>
            </a:extLst>
          </p:cNvPr>
          <p:cNvSpPr txBox="1"/>
          <p:nvPr/>
        </p:nvSpPr>
        <p:spPr>
          <a:xfrm>
            <a:off x="5656879" y="3231531"/>
            <a:ext cx="790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 dirty="0">
                <a:solidFill>
                  <a:schemeClr val="bg1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240611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5A045-AF5B-4261-990A-9F470DD50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Claims</a:t>
            </a:r>
            <a:endParaRPr lang="en-PH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AF875F7-653C-45CF-84FB-F2552722E2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0560695"/>
              </p:ext>
            </p:extLst>
          </p:nvPr>
        </p:nvGraphicFramePr>
        <p:xfrm>
          <a:off x="2493690" y="1530850"/>
          <a:ext cx="6946491" cy="3418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6A6409C-42B2-45C2-8FD7-0C89BCB569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287026"/>
              </p:ext>
            </p:extLst>
          </p:nvPr>
        </p:nvGraphicFramePr>
        <p:xfrm>
          <a:off x="3881210" y="5156200"/>
          <a:ext cx="4429579" cy="1520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4179">
                  <a:extLst>
                    <a:ext uri="{9D8B030D-6E8A-4147-A177-3AD203B41FA5}">
                      <a16:colId xmlns:a16="http://schemas.microsoft.com/office/drawing/2014/main" val="70801970"/>
                    </a:ext>
                  </a:extLst>
                </a:gridCol>
                <a:gridCol w="999403">
                  <a:extLst>
                    <a:ext uri="{9D8B030D-6E8A-4147-A177-3AD203B41FA5}">
                      <a16:colId xmlns:a16="http://schemas.microsoft.com/office/drawing/2014/main" val="1654121019"/>
                    </a:ext>
                  </a:extLst>
                </a:gridCol>
                <a:gridCol w="1565997">
                  <a:extLst>
                    <a:ext uri="{9D8B030D-6E8A-4147-A177-3AD203B41FA5}">
                      <a16:colId xmlns:a16="http://schemas.microsoft.com/office/drawing/2014/main" val="2857585956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PH" sz="1600" b="1" u="none" strike="noStrike" dirty="0">
                          <a:effectLst/>
                        </a:rPr>
                        <a:t>Organization</a:t>
                      </a:r>
                      <a:endParaRPr lang="en-PH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Number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Amount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964731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PH" sz="1600" u="none" strike="noStrike">
                          <a:effectLst/>
                        </a:rPr>
                        <a:t>CAPS-R</a:t>
                      </a:r>
                      <a:endParaRPr lang="en-PH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PH" sz="1600" u="none" strike="noStrike" dirty="0">
                          <a:effectLst/>
                        </a:rPr>
                        <a:t>119</a:t>
                      </a:r>
                      <a:endParaRPr lang="en-PH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PH" sz="1600" u="none" strike="noStrike" dirty="0">
                          <a:effectLst/>
                        </a:rPr>
                        <a:t>2,299,443.70 </a:t>
                      </a:r>
                      <a:endParaRPr lang="en-PH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592310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PH" sz="1600" u="none" strike="noStrike">
                          <a:effectLst/>
                        </a:rPr>
                        <a:t>JVOMFI</a:t>
                      </a:r>
                      <a:endParaRPr lang="en-PH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PH" sz="1600" u="none" strike="noStrike" dirty="0">
                          <a:effectLst/>
                        </a:rPr>
                        <a:t>3</a:t>
                      </a:r>
                      <a:endParaRPr lang="en-PH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PH" sz="1600" u="none" strike="noStrike" dirty="0">
                          <a:effectLst/>
                        </a:rPr>
                        <a:t>70,000.00 </a:t>
                      </a:r>
                      <a:endParaRPr lang="en-PH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135304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PH" sz="1600" u="none" strike="noStrike">
                          <a:effectLst/>
                        </a:rPr>
                        <a:t>KCOOP</a:t>
                      </a:r>
                      <a:endParaRPr lang="en-PH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PH" sz="1600" u="none" strike="noStrike" dirty="0">
                          <a:effectLst/>
                        </a:rPr>
                        <a:t>417</a:t>
                      </a:r>
                      <a:endParaRPr lang="en-PH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PH" sz="1600" u="none" strike="noStrike" dirty="0">
                          <a:effectLst/>
                        </a:rPr>
                        <a:t>8,585,702.12 </a:t>
                      </a:r>
                      <a:endParaRPr lang="en-PH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65041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PH" sz="1600" u="none" strike="noStrike" dirty="0">
                          <a:effectLst/>
                        </a:rPr>
                        <a:t>OTHER ASSOCIATES</a:t>
                      </a:r>
                      <a:endParaRPr lang="en-PH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PH" sz="1600" u="none" strike="noStrike" dirty="0">
                          <a:effectLst/>
                        </a:rPr>
                        <a:t>8</a:t>
                      </a:r>
                      <a:endParaRPr lang="en-PH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PH" sz="1600" u="none" strike="noStrike" dirty="0">
                          <a:effectLst/>
                        </a:rPr>
                        <a:t>131,939.97 </a:t>
                      </a:r>
                      <a:endParaRPr lang="en-PH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12557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PH" sz="1600" b="1" u="none" strike="noStrike" dirty="0">
                          <a:effectLst/>
                        </a:rPr>
                        <a:t>Grand Total</a:t>
                      </a:r>
                      <a:endParaRPr lang="en-PH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PH" sz="1600" b="1" u="none" strike="noStrike" dirty="0">
                          <a:effectLst/>
                        </a:rPr>
                        <a:t>547</a:t>
                      </a:r>
                      <a:endParaRPr lang="en-PH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PH" sz="1600" b="1" u="none" strike="noStrike" dirty="0">
                          <a:effectLst/>
                        </a:rPr>
                        <a:t>11,087,085.79 </a:t>
                      </a:r>
                      <a:endParaRPr lang="en-PH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14605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0687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A2949-0606-47C2-B518-F87E269D9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Claims</a:t>
            </a:r>
            <a:endParaRPr lang="en-PH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4D83288-5FF3-4520-A8C5-22CFFB259C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4058239"/>
              </p:ext>
            </p:extLst>
          </p:nvPr>
        </p:nvGraphicFramePr>
        <p:xfrm>
          <a:off x="2946400" y="1804219"/>
          <a:ext cx="62992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9731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3FBDD-CDD1-4F1E-B9BA-207F36CE2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Claims</a:t>
            </a:r>
            <a:endParaRPr lang="en-PH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C7DA609-19C4-4703-95F8-AC4CD6D1B7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8114696"/>
              </p:ext>
            </p:extLst>
          </p:nvPr>
        </p:nvGraphicFramePr>
        <p:xfrm>
          <a:off x="312059" y="1915886"/>
          <a:ext cx="5783942" cy="3707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145C4BF6-5551-4A0C-87D9-FB423DBE0169}"/>
              </a:ext>
            </a:extLst>
          </p:cNvPr>
          <p:cNvSpPr txBox="1">
            <a:spLocks/>
          </p:cNvSpPr>
          <p:nvPr/>
        </p:nvSpPr>
        <p:spPr>
          <a:xfrm>
            <a:off x="1005234" y="1190837"/>
            <a:ext cx="4397592" cy="845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00"/>
                </a:solidFill>
                <a:latin typeface="+mn-lt"/>
              </a:rPr>
              <a:t>Number of claims</a:t>
            </a:r>
            <a:endParaRPr lang="en-PH" sz="3600" dirty="0">
              <a:solidFill>
                <a:srgbClr val="FFFF00"/>
              </a:solidFill>
              <a:latin typeface="+mn-lt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CB8A8B5-D04B-43AB-B8CD-EF5BEEF1F2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9035752"/>
              </p:ext>
            </p:extLst>
          </p:nvPr>
        </p:nvGraphicFramePr>
        <p:xfrm>
          <a:off x="6470932" y="1922478"/>
          <a:ext cx="5304971" cy="3707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0DA60BBC-59C9-42E1-8E20-EBDEFBBF3C5B}"/>
              </a:ext>
            </a:extLst>
          </p:cNvPr>
          <p:cNvSpPr txBox="1">
            <a:spLocks/>
          </p:cNvSpPr>
          <p:nvPr/>
        </p:nvSpPr>
        <p:spPr>
          <a:xfrm>
            <a:off x="7006174" y="1190837"/>
            <a:ext cx="4397592" cy="845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00"/>
                </a:solidFill>
                <a:latin typeface="+mn-lt"/>
              </a:rPr>
              <a:t>Amount of claims</a:t>
            </a:r>
            <a:endParaRPr lang="en-PH" sz="3600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488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C5EEF-9611-43A7-BEA8-F4D75D602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Claims</a:t>
            </a:r>
            <a:endParaRPr lang="en-PH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96960A-E9A8-4908-B984-FF0EB26E615B}"/>
              </a:ext>
            </a:extLst>
          </p:cNvPr>
          <p:cNvSpPr txBox="1"/>
          <p:nvPr/>
        </p:nvSpPr>
        <p:spPr>
          <a:xfrm>
            <a:off x="5161933" y="3486477"/>
            <a:ext cx="1916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Claims Age Groups</a:t>
            </a:r>
            <a:endParaRPr lang="en-PH" sz="2400" b="1" dirty="0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A779BC0A-C6F2-4E53-AEA3-7458AFE7C58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716197958"/>
                  </p:ext>
                </p:extLst>
              </p:nvPr>
            </p:nvGraphicFramePr>
            <p:xfrm>
              <a:off x="2740742" y="1371599"/>
              <a:ext cx="6710515" cy="497379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4" name="Chart 3">
                <a:extLst>
                  <a:ext uri="{FF2B5EF4-FFF2-40B4-BE49-F238E27FC236}">
                    <a16:creationId xmlns:a16="http://schemas.microsoft.com/office/drawing/2014/main" id="{A779BC0A-C6F2-4E53-AEA3-7458AFE7C5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40742" y="1371599"/>
                <a:ext cx="6710515" cy="497379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2631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904E8-E238-4BDE-A3A8-0D4D36A9D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Claims</a:t>
            </a:r>
            <a:endParaRPr lang="en-PH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813A6CF-C8B0-48D5-AFC6-2B5877F75B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0321143"/>
              </p:ext>
            </p:extLst>
          </p:nvPr>
        </p:nvGraphicFramePr>
        <p:xfrm>
          <a:off x="957943" y="1690688"/>
          <a:ext cx="10395857" cy="4550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tar: 10 Points 2">
            <a:extLst>
              <a:ext uri="{FF2B5EF4-FFF2-40B4-BE49-F238E27FC236}">
                <a16:creationId xmlns:a16="http://schemas.microsoft.com/office/drawing/2014/main" id="{D25C5ED5-682F-4922-8AB7-FC9C288C1D63}"/>
              </a:ext>
            </a:extLst>
          </p:cNvPr>
          <p:cNvSpPr/>
          <p:nvPr/>
        </p:nvSpPr>
        <p:spPr>
          <a:xfrm>
            <a:off x="2433485" y="2551473"/>
            <a:ext cx="766916" cy="811162"/>
          </a:xfrm>
          <a:prstGeom prst="star10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5" name="Star: 10 Points 4">
            <a:extLst>
              <a:ext uri="{FF2B5EF4-FFF2-40B4-BE49-F238E27FC236}">
                <a16:creationId xmlns:a16="http://schemas.microsoft.com/office/drawing/2014/main" id="{48FA414C-C4A6-41CC-A5D3-6C0C133163E3}"/>
              </a:ext>
            </a:extLst>
          </p:cNvPr>
          <p:cNvSpPr/>
          <p:nvPr/>
        </p:nvSpPr>
        <p:spPr>
          <a:xfrm>
            <a:off x="8573731" y="3731347"/>
            <a:ext cx="766916" cy="811162"/>
          </a:xfrm>
          <a:prstGeom prst="star10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6" name="Star: 10 Points 5">
            <a:extLst>
              <a:ext uri="{FF2B5EF4-FFF2-40B4-BE49-F238E27FC236}">
                <a16:creationId xmlns:a16="http://schemas.microsoft.com/office/drawing/2014/main" id="{753C0E45-F4F4-4EAE-99C1-2A907C2DFE50}"/>
              </a:ext>
            </a:extLst>
          </p:cNvPr>
          <p:cNvSpPr/>
          <p:nvPr/>
        </p:nvSpPr>
        <p:spPr>
          <a:xfrm>
            <a:off x="5530647" y="4827646"/>
            <a:ext cx="644892" cy="717749"/>
          </a:xfrm>
          <a:prstGeom prst="star10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  <a:endParaRPr lang="en-P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873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BE865A5-C1D5-470F-A1E5-32C65D9B61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322721"/>
              </p:ext>
            </p:extLst>
          </p:nvPr>
        </p:nvGraphicFramePr>
        <p:xfrm>
          <a:off x="1153652" y="871220"/>
          <a:ext cx="9884696" cy="484632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7002206">
                  <a:extLst>
                    <a:ext uri="{9D8B030D-6E8A-4147-A177-3AD203B41FA5}">
                      <a16:colId xmlns:a16="http://schemas.microsoft.com/office/drawing/2014/main" val="3505035031"/>
                    </a:ext>
                  </a:extLst>
                </a:gridCol>
                <a:gridCol w="2882490">
                  <a:extLst>
                    <a:ext uri="{9D8B030D-6E8A-4147-A177-3AD203B41FA5}">
                      <a16:colId xmlns:a16="http://schemas.microsoft.com/office/drawing/2014/main" val="36909323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Plan for 2020</a:t>
                      </a:r>
                      <a:endParaRPr lang="en-PH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Performance</a:t>
                      </a:r>
                      <a:endParaRPr lang="en-PH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943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bg1"/>
                          </a:solidFill>
                          <a:effectLst/>
                        </a:rPr>
                        <a:t>1. Increase in members’ outreach to 60,000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52,902</a:t>
                      </a:r>
                      <a:endParaRPr lang="en-PH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847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bg1"/>
                          </a:solidFill>
                          <a:effectLst/>
                        </a:rPr>
                        <a:t>2. Increase in revenue by 67.6M</a:t>
                      </a:r>
                      <a:endParaRPr lang="en-PH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41.5M</a:t>
                      </a:r>
                      <a:endParaRPr lang="en-PH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2470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bg1"/>
                          </a:solidFill>
                          <a:effectLst/>
                        </a:rPr>
                        <a:t>3. Maintain a combined OPEX of 20%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26%</a:t>
                      </a:r>
                      <a:endParaRPr lang="en-PH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085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bg1"/>
                          </a:solidFill>
                          <a:effectLst/>
                        </a:rPr>
                        <a:t>4. Enforce an 8-hour claims settlement upon notification</a:t>
                      </a:r>
                      <a:endParaRPr lang="en-PH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PH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741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bg1"/>
                          </a:solidFill>
                          <a:effectLst/>
                        </a:rPr>
                        <a:t>5. Apply for Certificate of Tax Exemption</a:t>
                      </a:r>
                      <a:endParaRPr lang="en-PH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Deferred</a:t>
                      </a:r>
                      <a:endParaRPr lang="en-PH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991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bg1"/>
                          </a:solidFill>
                          <a:effectLst/>
                        </a:rPr>
                        <a:t>6. Apply for a BIR registration of the KMBA KOINS</a:t>
                      </a:r>
                      <a:endParaRPr lang="en-PH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Deferred</a:t>
                      </a:r>
                      <a:endParaRPr lang="en-PH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264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bg1"/>
                          </a:solidFill>
                          <a:effectLst/>
                        </a:rPr>
                        <a:t>7. Establish at least 1 consortium partner</a:t>
                      </a:r>
                      <a:endParaRPr lang="en-PH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</a:t>
                      </a:r>
                      <a:endParaRPr lang="en-PH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216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bg1"/>
                          </a:solidFill>
                          <a:effectLst/>
                        </a:rPr>
                        <a:t>8. Transfer of KSO institutions in the new KMBA building</a:t>
                      </a:r>
                      <a:endParaRPr lang="en-PH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PH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386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bg1"/>
                          </a:solidFill>
                          <a:effectLst/>
                        </a:rPr>
                        <a:t>9. Compliance of building licenses, documentations and requirements</a:t>
                      </a:r>
                      <a:endParaRPr lang="en-PH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PH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908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bg1"/>
                          </a:solidFill>
                          <a:effectLst/>
                        </a:rPr>
                        <a:t>10. Partner with other insurance providers for other insurance products</a:t>
                      </a:r>
                      <a:endParaRPr lang="en-PH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PH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390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bg1"/>
                          </a:solidFill>
                          <a:effectLst/>
                        </a:rPr>
                        <a:t>11. Conduct 14</a:t>
                      </a:r>
                      <a:r>
                        <a:rPr lang="en-US" sz="1800" kern="1200" baseline="30000" dirty="0">
                          <a:solidFill>
                            <a:schemeClr val="bg1"/>
                          </a:solidFill>
                          <a:effectLst/>
                        </a:rPr>
                        <a:t>th</a:t>
                      </a:r>
                      <a:r>
                        <a:rPr lang="en-US" sz="1800" kern="1200" dirty="0">
                          <a:solidFill>
                            <a:schemeClr val="bg1"/>
                          </a:solidFill>
                          <a:effectLst/>
                        </a:rPr>
                        <a:t> Annual General Meeting</a:t>
                      </a:r>
                      <a:endParaRPr lang="en-PH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PH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bg1"/>
                          </a:solidFill>
                          <a:effectLst/>
                        </a:rPr>
                        <a:t>12. Participate in </a:t>
                      </a:r>
                      <a:r>
                        <a:rPr lang="en-US" sz="1800" kern="1200" dirty="0" err="1">
                          <a:solidFill>
                            <a:schemeClr val="bg1"/>
                          </a:solidFill>
                          <a:effectLst/>
                        </a:rPr>
                        <a:t>MiMap</a:t>
                      </a:r>
                      <a:r>
                        <a:rPr lang="en-US" sz="1800" kern="1200" dirty="0">
                          <a:solidFill>
                            <a:schemeClr val="bg1"/>
                          </a:solidFill>
                          <a:effectLst/>
                        </a:rPr>
                        <a:t> and ICMIF activities</a:t>
                      </a:r>
                      <a:endParaRPr lang="en-PH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PH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2469476"/>
                  </a:ext>
                </a:extLst>
              </a:tr>
            </a:tbl>
          </a:graphicData>
        </a:graphic>
      </p:graphicFrame>
      <p:pic>
        <p:nvPicPr>
          <p:cNvPr id="6" name="Graphic 5" descr="Smiling face with solid fill">
            <a:extLst>
              <a:ext uri="{FF2B5EF4-FFF2-40B4-BE49-F238E27FC236}">
                <a16:creationId xmlns:a16="http://schemas.microsoft.com/office/drawing/2014/main" id="{410AD480-3EBA-48D4-8A6E-171B6D871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56320" y="2405380"/>
            <a:ext cx="314960" cy="314960"/>
          </a:xfrm>
          <a:prstGeom prst="rect">
            <a:avLst/>
          </a:prstGeom>
        </p:spPr>
      </p:pic>
      <p:pic>
        <p:nvPicPr>
          <p:cNvPr id="8" name="Graphic 7" descr="Sad face with solid fill">
            <a:extLst>
              <a:ext uri="{FF2B5EF4-FFF2-40B4-BE49-F238E27FC236}">
                <a16:creationId xmlns:a16="http://schemas.microsoft.com/office/drawing/2014/main" id="{2462FD99-94C3-439F-BDD0-B097D25BE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30920" y="1280160"/>
            <a:ext cx="330200" cy="330200"/>
          </a:xfrm>
          <a:prstGeom prst="rect">
            <a:avLst/>
          </a:prstGeom>
        </p:spPr>
      </p:pic>
      <p:pic>
        <p:nvPicPr>
          <p:cNvPr id="9" name="Graphic 8" descr="Sad face with solid fill">
            <a:extLst>
              <a:ext uri="{FF2B5EF4-FFF2-40B4-BE49-F238E27FC236}">
                <a16:creationId xmlns:a16="http://schemas.microsoft.com/office/drawing/2014/main" id="{5A73DF90-B0BF-448A-8A01-CEDE159D8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41080" y="1666240"/>
            <a:ext cx="330200" cy="330200"/>
          </a:xfrm>
          <a:prstGeom prst="rect">
            <a:avLst/>
          </a:prstGeom>
        </p:spPr>
      </p:pic>
      <p:pic>
        <p:nvPicPr>
          <p:cNvPr id="10" name="Graphic 9" descr="Smiling face with solid fill">
            <a:extLst>
              <a:ext uri="{FF2B5EF4-FFF2-40B4-BE49-F238E27FC236}">
                <a16:creationId xmlns:a16="http://schemas.microsoft.com/office/drawing/2014/main" id="{B3DC4F9D-A79F-480C-8F64-528B3AC1F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56320" y="3881120"/>
            <a:ext cx="314960" cy="314960"/>
          </a:xfrm>
          <a:prstGeom prst="rect">
            <a:avLst/>
          </a:prstGeom>
        </p:spPr>
      </p:pic>
      <p:pic>
        <p:nvPicPr>
          <p:cNvPr id="11" name="Graphic 10" descr="Smiling face with solid fill">
            <a:extLst>
              <a:ext uri="{FF2B5EF4-FFF2-40B4-BE49-F238E27FC236}">
                <a16:creationId xmlns:a16="http://schemas.microsoft.com/office/drawing/2014/main" id="{15E42FEF-8D84-4286-8790-2EA86851C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56320" y="4267200"/>
            <a:ext cx="314960" cy="314960"/>
          </a:xfrm>
          <a:prstGeom prst="rect">
            <a:avLst/>
          </a:prstGeom>
        </p:spPr>
      </p:pic>
      <p:pic>
        <p:nvPicPr>
          <p:cNvPr id="12" name="Graphic 11" descr="Smiling face with solid fill">
            <a:extLst>
              <a:ext uri="{FF2B5EF4-FFF2-40B4-BE49-F238E27FC236}">
                <a16:creationId xmlns:a16="http://schemas.microsoft.com/office/drawing/2014/main" id="{F350EDB2-CAB2-417F-B11F-E90CE8FC2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56320" y="4993320"/>
            <a:ext cx="314960" cy="314960"/>
          </a:xfrm>
          <a:prstGeom prst="rect">
            <a:avLst/>
          </a:prstGeom>
        </p:spPr>
      </p:pic>
      <p:pic>
        <p:nvPicPr>
          <p:cNvPr id="13" name="Graphic 12" descr="Smiling face with solid fill">
            <a:extLst>
              <a:ext uri="{FF2B5EF4-FFF2-40B4-BE49-F238E27FC236}">
                <a16:creationId xmlns:a16="http://schemas.microsoft.com/office/drawing/2014/main" id="{A3895031-72D3-4648-84CF-2C7D7761C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56320" y="5365427"/>
            <a:ext cx="314960" cy="314960"/>
          </a:xfrm>
          <a:prstGeom prst="rect">
            <a:avLst/>
          </a:prstGeom>
        </p:spPr>
      </p:pic>
      <p:pic>
        <p:nvPicPr>
          <p:cNvPr id="14" name="Graphic 13" descr="Sad face with solid fill">
            <a:extLst>
              <a:ext uri="{FF2B5EF4-FFF2-40B4-BE49-F238E27FC236}">
                <a16:creationId xmlns:a16="http://schemas.microsoft.com/office/drawing/2014/main" id="{5F87D9F5-D184-4D5B-8F7A-B8C1863E4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46160" y="3515360"/>
            <a:ext cx="330200" cy="330200"/>
          </a:xfrm>
          <a:prstGeom prst="rect">
            <a:avLst/>
          </a:prstGeom>
        </p:spPr>
      </p:pic>
      <p:pic>
        <p:nvPicPr>
          <p:cNvPr id="15" name="Graphic 14" descr="Sad face with solid fill">
            <a:extLst>
              <a:ext uri="{FF2B5EF4-FFF2-40B4-BE49-F238E27FC236}">
                <a16:creationId xmlns:a16="http://schemas.microsoft.com/office/drawing/2014/main" id="{D565CEF2-90B1-4560-ABC2-C8F32AE564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46160" y="2023110"/>
            <a:ext cx="330200" cy="330200"/>
          </a:xfrm>
          <a:prstGeom prst="rect">
            <a:avLst/>
          </a:prstGeom>
        </p:spPr>
      </p:pic>
      <p:pic>
        <p:nvPicPr>
          <p:cNvPr id="16" name="Graphic 15" descr="Sad face with solid fill">
            <a:extLst>
              <a:ext uri="{FF2B5EF4-FFF2-40B4-BE49-F238E27FC236}">
                <a16:creationId xmlns:a16="http://schemas.microsoft.com/office/drawing/2014/main" id="{9B8A877F-19AF-4D74-AF0D-B8821B200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48700" y="4617069"/>
            <a:ext cx="3302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84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A6792-F017-4AFF-ADA7-912EC7F98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Claims</a:t>
            </a:r>
            <a:endParaRPr lang="en-P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2BA01E-62D3-450F-80EF-99A5AFCFC7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t="3677" r="8561" b="47612"/>
          <a:stretch/>
        </p:blipFill>
        <p:spPr>
          <a:xfrm>
            <a:off x="737368" y="1398282"/>
            <a:ext cx="5209957" cy="39146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5A4A88-1166-402A-B397-C513CE084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t="51500" r="8561" b="1697"/>
          <a:stretch/>
        </p:blipFill>
        <p:spPr>
          <a:xfrm>
            <a:off x="6244677" y="2592147"/>
            <a:ext cx="5209958" cy="37613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9727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82E2D-44F9-4AE9-8C07-D61400074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Exit Age</a:t>
            </a:r>
            <a:endParaRPr lang="en-PH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96218B0-52B5-425D-9F77-0C5CE3051F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3282063"/>
              </p:ext>
            </p:extLst>
          </p:nvPr>
        </p:nvGraphicFramePr>
        <p:xfrm>
          <a:off x="1497710" y="1671145"/>
          <a:ext cx="6952593" cy="4729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368A3E5-AAE7-4E4A-A061-DF4C284EFAF6}"/>
              </a:ext>
            </a:extLst>
          </p:cNvPr>
          <p:cNvSpPr txBox="1"/>
          <p:nvPr/>
        </p:nvSpPr>
        <p:spPr>
          <a:xfrm>
            <a:off x="8734097" y="2286000"/>
            <a:ext cx="29613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000" dirty="0">
                <a:solidFill>
                  <a:schemeClr val="bg1"/>
                </a:solidFill>
              </a:rPr>
              <a:t>P 2.7M released to exit age members since 2017.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Total of 458 members</a:t>
            </a:r>
            <a:endParaRPr lang="en-PH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730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FAF736A-5AEA-43DE-BE8E-6B3FBD625A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2429909"/>
              </p:ext>
            </p:extLst>
          </p:nvPr>
        </p:nvGraphicFramePr>
        <p:xfrm>
          <a:off x="1929705" y="1617264"/>
          <a:ext cx="7467861" cy="4561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A66EC12-A915-465E-8FF1-083B343D7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CLIP</a:t>
            </a:r>
            <a:endParaRPr lang="en-PH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05AA1B-D62A-4071-AE29-0E8D86485D4B}"/>
              </a:ext>
            </a:extLst>
          </p:cNvPr>
          <p:cNvSpPr txBox="1"/>
          <p:nvPr/>
        </p:nvSpPr>
        <p:spPr>
          <a:xfrm>
            <a:off x="2457648" y="1849489"/>
            <a:ext cx="2638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Covered loans</a:t>
            </a:r>
            <a:endParaRPr lang="en-PH" sz="3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6C3671-5788-45FE-A891-4E0D3438F5A2}"/>
              </a:ext>
            </a:extLst>
          </p:cNvPr>
          <p:cNvSpPr txBox="1"/>
          <p:nvPr/>
        </p:nvSpPr>
        <p:spPr>
          <a:xfrm>
            <a:off x="2814362" y="3029874"/>
            <a:ext cx="2638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Premium</a:t>
            </a:r>
            <a:endParaRPr lang="en-PH" sz="3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9D6075-0E2B-414D-BBEF-0EA96831FFC1}"/>
              </a:ext>
            </a:extLst>
          </p:cNvPr>
          <p:cNvSpPr txBox="1"/>
          <p:nvPr/>
        </p:nvSpPr>
        <p:spPr>
          <a:xfrm>
            <a:off x="3025206" y="4181661"/>
            <a:ext cx="2638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Claims</a:t>
            </a:r>
            <a:endParaRPr lang="en-PH" sz="32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BD9348-1C31-4650-8114-6312832079D7}"/>
              </a:ext>
            </a:extLst>
          </p:cNvPr>
          <p:cNvSpPr txBox="1"/>
          <p:nvPr/>
        </p:nvSpPr>
        <p:spPr>
          <a:xfrm>
            <a:off x="6521669" y="1884231"/>
            <a:ext cx="2376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80,992</a:t>
            </a:r>
            <a:endParaRPr lang="en-PH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750F1F-B7BE-423B-BAFA-665C0F78ABA2}"/>
              </a:ext>
            </a:extLst>
          </p:cNvPr>
          <p:cNvSpPr txBox="1"/>
          <p:nvPr/>
        </p:nvSpPr>
        <p:spPr>
          <a:xfrm>
            <a:off x="6521669" y="3029874"/>
            <a:ext cx="2376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 7,266,485</a:t>
            </a:r>
            <a:endParaRPr lang="en-PH" sz="32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9973A5-1710-4FA8-B387-09618659EF34}"/>
              </a:ext>
            </a:extLst>
          </p:cNvPr>
          <p:cNvSpPr txBox="1"/>
          <p:nvPr/>
        </p:nvSpPr>
        <p:spPr>
          <a:xfrm>
            <a:off x="5993266" y="4181661"/>
            <a:ext cx="3228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 2,350,083</a:t>
            </a:r>
            <a:endParaRPr lang="en-PH" sz="3200" b="1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A38F2F-F14B-479A-B7F7-E24A8E17CFC3}"/>
              </a:ext>
            </a:extLst>
          </p:cNvPr>
          <p:cNvGrpSpPr/>
          <p:nvPr/>
        </p:nvGrpSpPr>
        <p:grpSpPr>
          <a:xfrm>
            <a:off x="9675809" y="1620184"/>
            <a:ext cx="1532390" cy="2627481"/>
            <a:chOff x="9675809" y="1620184"/>
            <a:chExt cx="1532390" cy="2627481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8AE76FD-71E1-4D8B-8653-1BD521FE1F83}"/>
                </a:ext>
              </a:extLst>
            </p:cNvPr>
            <p:cNvSpPr/>
            <p:nvPr/>
          </p:nvSpPr>
          <p:spPr>
            <a:xfrm rot="1707963">
              <a:off x="9962287" y="2116975"/>
              <a:ext cx="499070" cy="4032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A74815A-DA36-4999-B41D-9CA49F23E1D8}"/>
                </a:ext>
              </a:extLst>
            </p:cNvPr>
            <p:cNvSpPr/>
            <p:nvPr/>
          </p:nvSpPr>
          <p:spPr>
            <a:xfrm>
              <a:off x="10540187" y="2428083"/>
              <a:ext cx="448830" cy="4032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pic>
          <p:nvPicPr>
            <p:cNvPr id="1026" name="Picture 2" descr="https://i.ytimg.com/vi/a3qlc2ivES8/hqdefault.jpg">
              <a:extLst>
                <a:ext uri="{FF2B5EF4-FFF2-40B4-BE49-F238E27FC236}">
                  <a16:creationId xmlns:a16="http://schemas.microsoft.com/office/drawing/2014/main" id="{AE3B69C7-1818-47F5-9B7B-BC61F6B55B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29" r="28130"/>
            <a:stretch/>
          </p:blipFill>
          <p:spPr bwMode="auto">
            <a:xfrm rot="1143742">
              <a:off x="9675809" y="1620184"/>
              <a:ext cx="1532390" cy="2627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3420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77F39-B58C-4EA9-9C5A-5FD6F488C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CLIP</a:t>
            </a:r>
            <a:endParaRPr lang="en-PH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55C8522-613F-4418-A7E3-80FAC9310C63}"/>
              </a:ext>
            </a:extLst>
          </p:cNvPr>
          <p:cNvSpPr/>
          <p:nvPr/>
        </p:nvSpPr>
        <p:spPr>
          <a:xfrm>
            <a:off x="2979174" y="1747683"/>
            <a:ext cx="5973097" cy="33626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5F38EE-931F-4121-804E-236892A93E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63750"/>
          <a:stretch/>
        </p:blipFill>
        <p:spPr>
          <a:xfrm>
            <a:off x="6800507" y="1729856"/>
            <a:ext cx="2181260" cy="34079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CEA7C9-3493-466D-AB7D-608AA4FB8F89}"/>
              </a:ext>
            </a:extLst>
          </p:cNvPr>
          <p:cNvSpPr txBox="1"/>
          <p:nvPr/>
        </p:nvSpPr>
        <p:spPr>
          <a:xfrm>
            <a:off x="3657601" y="2644169"/>
            <a:ext cx="23081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Premium</a:t>
            </a:r>
          </a:p>
          <a:p>
            <a:r>
              <a:rPr lang="en-US" sz="2800" dirty="0"/>
              <a:t>P 7,266,485</a:t>
            </a:r>
          </a:p>
          <a:p>
            <a:endParaRPr lang="en-US" sz="2800" dirty="0"/>
          </a:p>
          <a:p>
            <a:r>
              <a:rPr lang="en-US" sz="2800" dirty="0"/>
              <a:t>80,992 loans</a:t>
            </a:r>
            <a:endParaRPr lang="en-PH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8CAC04-FAF5-42EE-BE58-B0BB4F526DEC}"/>
              </a:ext>
            </a:extLst>
          </p:cNvPr>
          <p:cNvSpPr txBox="1"/>
          <p:nvPr/>
        </p:nvSpPr>
        <p:spPr>
          <a:xfrm>
            <a:off x="6644150" y="2521058"/>
            <a:ext cx="20463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/>
              <a:t>Claims</a:t>
            </a:r>
          </a:p>
          <a:p>
            <a:pPr algn="r"/>
            <a:r>
              <a:rPr lang="en-US" sz="2800" dirty="0"/>
              <a:t>P 2,350,083</a:t>
            </a:r>
          </a:p>
          <a:p>
            <a:pPr algn="r"/>
            <a:endParaRPr lang="en-US" sz="2800" dirty="0"/>
          </a:p>
          <a:p>
            <a:pPr algn="r"/>
            <a:r>
              <a:rPr lang="en-US" sz="2800" b="1" dirty="0"/>
              <a:t>32%</a:t>
            </a:r>
            <a:r>
              <a:rPr lang="en-US" sz="2800" dirty="0"/>
              <a:t>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0E9533-99F1-43CD-BA44-F0738B56F32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2903" y="4460063"/>
            <a:ext cx="2181259" cy="195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17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apezoid 5">
            <a:extLst>
              <a:ext uri="{FF2B5EF4-FFF2-40B4-BE49-F238E27FC236}">
                <a16:creationId xmlns:a16="http://schemas.microsoft.com/office/drawing/2014/main" id="{9207A190-FD93-45E6-BC0F-CB7CB1DABCB5}"/>
              </a:ext>
            </a:extLst>
          </p:cNvPr>
          <p:cNvSpPr/>
          <p:nvPr/>
        </p:nvSpPr>
        <p:spPr>
          <a:xfrm>
            <a:off x="1097744" y="3137336"/>
            <a:ext cx="9417819" cy="2727434"/>
          </a:xfrm>
          <a:prstGeom prst="trapezoid">
            <a:avLst>
              <a:gd name="adj" fmla="val 107081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139AAC-81AD-4CE8-882B-27ABF76EA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HIIP</a:t>
            </a:r>
            <a:endParaRPr lang="en-P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D533D-DBB8-4B60-AD35-C6EC5A84D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99" y="1249491"/>
            <a:ext cx="3647711" cy="23292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0A37B-A514-4F1C-942C-74BE534EC002}"/>
              </a:ext>
            </a:extLst>
          </p:cNvPr>
          <p:cNvSpPr txBox="1"/>
          <p:nvPr/>
        </p:nvSpPr>
        <p:spPr>
          <a:xfrm>
            <a:off x="2157737" y="4751250"/>
            <a:ext cx="7297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Premium		Enrolled</a:t>
            </a:r>
          </a:p>
          <a:p>
            <a:pPr algn="ctr"/>
            <a:r>
              <a:rPr lang="en-US" sz="3600" dirty="0"/>
              <a:t>P 1,129,250          4,515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C26C73-04A1-4B2D-94BF-E03452DBF71F}"/>
              </a:ext>
            </a:extLst>
          </p:cNvPr>
          <p:cNvSpPr txBox="1"/>
          <p:nvPr/>
        </p:nvSpPr>
        <p:spPr>
          <a:xfrm>
            <a:off x="4835103" y="3426523"/>
            <a:ext cx="1943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Claims</a:t>
            </a:r>
          </a:p>
          <a:p>
            <a:pPr algn="ctr"/>
            <a:r>
              <a:rPr lang="en-US" sz="3200" dirty="0"/>
              <a:t>P 89,200</a:t>
            </a:r>
            <a:endParaRPr lang="en-PH" sz="3200" dirty="0"/>
          </a:p>
        </p:txBody>
      </p:sp>
    </p:spTree>
    <p:extLst>
      <p:ext uri="{BB962C8B-B14F-4D97-AF65-F5344CB8AC3E}">
        <p14:creationId xmlns:p14="http://schemas.microsoft.com/office/powerpoint/2010/main" val="2510185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463257-07BC-48CF-94EE-0302A67A77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316"/>
          <a:stretch/>
        </p:blipFill>
        <p:spPr>
          <a:xfrm>
            <a:off x="3281744" y="1441988"/>
            <a:ext cx="3570572" cy="44931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C87855-6945-434C-82DE-B5C81F72D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HIIP</a:t>
            </a:r>
            <a:endParaRPr lang="en-P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471DD6-CE07-4EC9-AEFC-6CAB1CCC1557}"/>
              </a:ext>
            </a:extLst>
          </p:cNvPr>
          <p:cNvSpPr txBox="1"/>
          <p:nvPr/>
        </p:nvSpPr>
        <p:spPr>
          <a:xfrm>
            <a:off x="3537389" y="2387373"/>
            <a:ext cx="402045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Premium</a:t>
            </a:r>
          </a:p>
          <a:p>
            <a:pPr algn="ctr"/>
            <a:r>
              <a:rPr lang="en-US" sz="3600" dirty="0"/>
              <a:t>1,129,250</a:t>
            </a:r>
          </a:p>
          <a:p>
            <a:pPr algn="ctr"/>
            <a:endParaRPr lang="en-US" sz="2800" dirty="0"/>
          </a:p>
          <a:p>
            <a:pPr algn="ctr"/>
            <a:r>
              <a:rPr lang="en-US" sz="2400" dirty="0"/>
              <a:t>Enrolled</a:t>
            </a:r>
          </a:p>
          <a:p>
            <a:pPr algn="ctr"/>
            <a:r>
              <a:rPr lang="en-US" sz="4000" dirty="0"/>
              <a:t>4,515</a:t>
            </a:r>
            <a:endParaRPr lang="en-PH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272963-ADEF-488C-83D8-C7C023D1DE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683"/>
          <a:stretch/>
        </p:blipFill>
        <p:spPr>
          <a:xfrm>
            <a:off x="6852316" y="1441988"/>
            <a:ext cx="910375" cy="44931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E59ADD-A589-4DC6-9824-60E1E51434BB}"/>
              </a:ext>
            </a:extLst>
          </p:cNvPr>
          <p:cNvSpPr txBox="1"/>
          <p:nvPr/>
        </p:nvSpPr>
        <p:spPr>
          <a:xfrm>
            <a:off x="6586297" y="3211504"/>
            <a:ext cx="1943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Claims</a:t>
            </a:r>
          </a:p>
          <a:p>
            <a:pPr algn="ctr"/>
            <a:r>
              <a:rPr lang="en-US" sz="3200" dirty="0"/>
              <a:t>P 89,200</a:t>
            </a:r>
            <a:endParaRPr lang="en-PH" sz="32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A31EA2-3307-4BBB-B329-C888038E34BA}"/>
              </a:ext>
            </a:extLst>
          </p:cNvPr>
          <p:cNvCxnSpPr>
            <a:cxnSpLocks/>
          </p:cNvCxnSpPr>
          <p:nvPr/>
        </p:nvCxnSpPr>
        <p:spPr>
          <a:xfrm>
            <a:off x="6794894" y="2387373"/>
            <a:ext cx="0" cy="26609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472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3F10-131C-4FDD-BF71-1224C3638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</a:t>
            </a:r>
            <a:r>
              <a:rPr lang="en-US" dirty="0" err="1"/>
              <a:t>Bente</a:t>
            </a:r>
            <a:endParaRPr lang="en-PH" dirty="0"/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FAB04E10-481E-40DB-BA33-74628505D2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062" y="5553077"/>
            <a:ext cx="2698159" cy="772743"/>
          </a:xfr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B6E3A8E-7C7B-40FD-A5F2-159CA85614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282336"/>
              </p:ext>
            </p:extLst>
          </p:nvPr>
        </p:nvGraphicFramePr>
        <p:xfrm>
          <a:off x="2032000" y="2343497"/>
          <a:ext cx="8128000" cy="210312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81652224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2704336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Enrolled</a:t>
                      </a:r>
                      <a:endParaRPr lang="en-PH" sz="4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73,286</a:t>
                      </a:r>
                      <a:endParaRPr lang="en-PH" sz="4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527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Premium</a:t>
                      </a:r>
                      <a:endParaRPr lang="en-PH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P 1,465,720</a:t>
                      </a:r>
                      <a:endParaRPr lang="en-PH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395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Claims</a:t>
                      </a:r>
                      <a:endParaRPr lang="en-PH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P 155,000</a:t>
                      </a:r>
                      <a:endParaRPr lang="en-PH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021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58102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3F10-131C-4FDD-BF71-1224C3638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</a:t>
            </a:r>
            <a:r>
              <a:rPr lang="en-US" dirty="0" err="1"/>
              <a:t>Bente</a:t>
            </a:r>
            <a:endParaRPr lang="en-PH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B123B2F-0106-4BE0-A497-09573DF5741E}"/>
              </a:ext>
            </a:extLst>
          </p:cNvPr>
          <p:cNvSpPr/>
          <p:nvPr/>
        </p:nvSpPr>
        <p:spPr>
          <a:xfrm>
            <a:off x="2206842" y="2397799"/>
            <a:ext cx="3451123" cy="3104536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D41A9-45DC-4EE8-AF8D-D81DF97847E4}"/>
              </a:ext>
            </a:extLst>
          </p:cNvPr>
          <p:cNvSpPr txBox="1"/>
          <p:nvPr/>
        </p:nvSpPr>
        <p:spPr>
          <a:xfrm>
            <a:off x="3408835" y="4906567"/>
            <a:ext cx="1047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Premium</a:t>
            </a:r>
            <a:endParaRPr lang="en-PH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643834-72D9-48F4-B127-E67680DCF55B}"/>
              </a:ext>
            </a:extLst>
          </p:cNvPr>
          <p:cNvSpPr txBox="1"/>
          <p:nvPr/>
        </p:nvSpPr>
        <p:spPr>
          <a:xfrm>
            <a:off x="2512870" y="4326767"/>
            <a:ext cx="2839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P 1,465,720</a:t>
            </a:r>
            <a:endParaRPr lang="en-PH" sz="40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DE9AD6-DC24-4BAB-9A43-741E3E6C71DD}"/>
              </a:ext>
            </a:extLst>
          </p:cNvPr>
          <p:cNvSpPr txBox="1"/>
          <p:nvPr/>
        </p:nvSpPr>
        <p:spPr>
          <a:xfrm>
            <a:off x="2818899" y="2747385"/>
            <a:ext cx="2227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73,286</a:t>
            </a:r>
            <a:endParaRPr lang="en-PH" sz="40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9F1FE9-99D5-407C-A9F5-F0295E716DC4}"/>
              </a:ext>
            </a:extLst>
          </p:cNvPr>
          <p:cNvSpPr txBox="1"/>
          <p:nvPr/>
        </p:nvSpPr>
        <p:spPr>
          <a:xfrm>
            <a:off x="3408835" y="3368301"/>
            <a:ext cx="1047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Enrolled</a:t>
            </a:r>
            <a:endParaRPr lang="en-PH" dirty="0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F134BB-A992-48F8-8D6B-0FBA09B36E60}"/>
              </a:ext>
            </a:extLst>
          </p:cNvPr>
          <p:cNvGrpSpPr/>
          <p:nvPr/>
        </p:nvGrpSpPr>
        <p:grpSpPr>
          <a:xfrm>
            <a:off x="4907107" y="2807647"/>
            <a:ext cx="4682613" cy="2227006"/>
            <a:chOff x="4907107" y="2807647"/>
            <a:chExt cx="4682613" cy="22270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7273EA8-58C5-4B3C-8B42-8726EB37060C}"/>
                </a:ext>
              </a:extLst>
            </p:cNvPr>
            <p:cNvSpPr/>
            <p:nvPr/>
          </p:nvSpPr>
          <p:spPr>
            <a:xfrm>
              <a:off x="4907107" y="3626351"/>
              <a:ext cx="731047" cy="706797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scene3d>
              <a:camera prst="orthographicFront"/>
              <a:lightRig rig="freezing" dir="t"/>
            </a:scene3d>
            <a:sp3d prstMaterial="flat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DC259B1-8873-4D15-8727-47677BEFE288}"/>
                </a:ext>
              </a:extLst>
            </p:cNvPr>
            <p:cNvCxnSpPr>
              <a:stCxn id="15" idx="0"/>
              <a:endCxn id="7" idx="0"/>
            </p:cNvCxnSpPr>
            <p:nvPr/>
          </p:nvCxnSpPr>
          <p:spPr>
            <a:xfrm flipV="1">
              <a:off x="5272631" y="2807647"/>
              <a:ext cx="3100347" cy="818704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D01545D-B199-4586-9747-A00811E7909C}"/>
                </a:ext>
              </a:extLst>
            </p:cNvPr>
            <p:cNvCxnSpPr>
              <a:stCxn id="15" idx="4"/>
              <a:endCxn id="7" idx="4"/>
            </p:cNvCxnSpPr>
            <p:nvPr/>
          </p:nvCxnSpPr>
          <p:spPr>
            <a:xfrm>
              <a:off x="5272631" y="4333148"/>
              <a:ext cx="3100347" cy="701505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9E15589-DC9B-45F8-A526-049D8BBDAFD3}"/>
                </a:ext>
              </a:extLst>
            </p:cNvPr>
            <p:cNvGrpSpPr/>
            <p:nvPr/>
          </p:nvGrpSpPr>
          <p:grpSpPr>
            <a:xfrm>
              <a:off x="7156236" y="2807647"/>
              <a:ext cx="2433484" cy="2227006"/>
              <a:chOff x="7156236" y="2807647"/>
              <a:chExt cx="2433484" cy="2227006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BE36210-F460-48BA-9AAE-E9E2320921E2}"/>
                  </a:ext>
                </a:extLst>
              </p:cNvPr>
              <p:cNvSpPr/>
              <p:nvPr/>
            </p:nvSpPr>
            <p:spPr>
              <a:xfrm>
                <a:off x="7156236" y="2807647"/>
                <a:ext cx="2433484" cy="222700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freezing" dir="t"/>
              </a:scene3d>
              <a:sp3d prstMaterial="flat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57A333-FBAF-4443-9ED4-A444C6E5A793}"/>
                  </a:ext>
                </a:extLst>
              </p:cNvPr>
              <p:cNvSpPr txBox="1"/>
              <p:nvPr/>
            </p:nvSpPr>
            <p:spPr>
              <a:xfrm>
                <a:off x="7849410" y="3117363"/>
                <a:ext cx="104713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Claims</a:t>
                </a:r>
                <a:endParaRPr lang="en-PH" sz="2000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14F9DC-D122-4510-B0C7-D613CE02DDA2}"/>
                  </a:ext>
                </a:extLst>
              </p:cNvPr>
              <p:cNvSpPr txBox="1"/>
              <p:nvPr/>
            </p:nvSpPr>
            <p:spPr>
              <a:xfrm>
                <a:off x="7243976" y="3687567"/>
                <a:ext cx="222700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/>
                  <a:t>P 155,000</a:t>
                </a:r>
                <a:endParaRPr lang="en-PH" sz="3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2531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B79EE-6134-4924-B4EA-1EC319568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K-Kalinga</a:t>
            </a:r>
            <a:endParaRPr lang="en-PH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6954AD7-2BC2-4298-BAD5-CAA7C99E3D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7055861"/>
              </p:ext>
            </p:extLst>
          </p:nvPr>
        </p:nvGraphicFramePr>
        <p:xfrm>
          <a:off x="508001" y="1690688"/>
          <a:ext cx="7644107" cy="1932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4F92D50-12DC-41B7-A9EE-2D6A105CA0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42005"/>
              </p:ext>
            </p:extLst>
          </p:nvPr>
        </p:nvGraphicFramePr>
        <p:xfrm>
          <a:off x="3004457" y="107420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069456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F512C-74E1-497C-BA53-DC45E1A0D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Calamity Assistance</a:t>
            </a:r>
            <a:endParaRPr lang="en-P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B3FE25-47B0-40B1-94CB-1E6DA410BA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35"/>
          <a:stretch/>
        </p:blipFill>
        <p:spPr>
          <a:xfrm>
            <a:off x="1014557" y="1690686"/>
            <a:ext cx="2107178" cy="2216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270410-D32C-409D-AF84-2C9F0B1BE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617" y="1690686"/>
            <a:ext cx="2168801" cy="2216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5CE309-0F0A-45D8-86AB-79B5BB9AFD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r="18565"/>
          <a:stretch/>
        </p:blipFill>
        <p:spPr>
          <a:xfrm>
            <a:off x="9321502" y="1690687"/>
            <a:ext cx="2231816" cy="2216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87D5C0-F989-47F3-8F76-9531C3F17FB0}"/>
              </a:ext>
            </a:extLst>
          </p:cNvPr>
          <p:cNvSpPr txBox="1"/>
          <p:nvPr/>
        </p:nvSpPr>
        <p:spPr>
          <a:xfrm>
            <a:off x="891042" y="4151744"/>
            <a:ext cx="23542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Typhoon related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P 490,000</a:t>
            </a:r>
            <a:endParaRPr lang="en-PH" sz="4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D0A717-D1C4-46E8-B0A5-7EABCD0ABD90}"/>
              </a:ext>
            </a:extLst>
          </p:cNvPr>
          <p:cNvSpPr txBox="1"/>
          <p:nvPr/>
        </p:nvSpPr>
        <p:spPr>
          <a:xfrm>
            <a:off x="3672913" y="4179943"/>
            <a:ext cx="23542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Fire related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P 171,000</a:t>
            </a:r>
            <a:endParaRPr lang="en-PH" sz="4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EF3200-30F7-4BB2-B492-E8FFFA0F8435}"/>
              </a:ext>
            </a:extLst>
          </p:cNvPr>
          <p:cNvSpPr txBox="1"/>
          <p:nvPr/>
        </p:nvSpPr>
        <p:spPr>
          <a:xfrm>
            <a:off x="9260306" y="4179943"/>
            <a:ext cx="23542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Pandemic related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P 22,950</a:t>
            </a:r>
            <a:endParaRPr lang="en-PH" sz="4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A Homecoming at Taal Volcano: 'Everything's Gone in the Blink of an Eye.' -  The New York Times">
            <a:extLst>
              <a:ext uri="{FF2B5EF4-FFF2-40B4-BE49-F238E27FC236}">
                <a16:creationId xmlns:a16="http://schemas.microsoft.com/office/drawing/2014/main" id="{D4BFDFD5-83A4-40E9-965C-DFC3448D2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9" r="10151"/>
          <a:stretch/>
        </p:blipFill>
        <p:spPr bwMode="auto">
          <a:xfrm>
            <a:off x="6578300" y="1690686"/>
            <a:ext cx="2090047" cy="2216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7305BE-CDD7-496C-A6FC-5DC1C8AFB363}"/>
              </a:ext>
            </a:extLst>
          </p:cNvPr>
          <p:cNvSpPr txBox="1"/>
          <p:nvPr/>
        </p:nvSpPr>
        <p:spPr>
          <a:xfrm>
            <a:off x="6454784" y="4151744"/>
            <a:ext cx="23542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Volcano eruption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P 25,000</a:t>
            </a:r>
            <a:endParaRPr lang="en-PH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21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8542B5F-3E67-4802-9B07-220F90C4C963}"/>
              </a:ext>
            </a:extLst>
          </p:cNvPr>
          <p:cNvCxnSpPr/>
          <p:nvPr/>
        </p:nvCxnSpPr>
        <p:spPr>
          <a:xfrm flipV="1">
            <a:off x="4588775" y="4009883"/>
            <a:ext cx="689384" cy="94263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4D5C3BFF-599B-465A-8D5A-7C54D9210BD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026" y="4478770"/>
            <a:ext cx="2207342" cy="220734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0157B7C-FB36-4AE2-89AB-55823006770E}"/>
              </a:ext>
            </a:extLst>
          </p:cNvPr>
          <p:cNvSpPr txBox="1"/>
          <p:nvPr/>
        </p:nvSpPr>
        <p:spPr>
          <a:xfrm>
            <a:off x="2975155" y="5095999"/>
            <a:ext cx="2038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Staff</a:t>
            </a:r>
          </a:p>
          <a:p>
            <a:pPr algn="ctr"/>
            <a:r>
              <a:rPr lang="en-US" sz="3600" dirty="0"/>
              <a:t>12</a:t>
            </a:r>
            <a:endParaRPr lang="en-PH" sz="3600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3B026A4-543E-4F73-94DE-05A13A0B101B}"/>
              </a:ext>
            </a:extLst>
          </p:cNvPr>
          <p:cNvCxnSpPr>
            <a:cxnSpLocks/>
          </p:cNvCxnSpPr>
          <p:nvPr/>
        </p:nvCxnSpPr>
        <p:spPr>
          <a:xfrm>
            <a:off x="6571572" y="4159885"/>
            <a:ext cx="1118593" cy="79639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8C50BBFE-40E1-4CCD-A1C9-5C418586B5E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083" y="4446228"/>
            <a:ext cx="2207342" cy="220734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97E2C08F-118B-41E2-9521-DB7549AE3A9C}"/>
              </a:ext>
            </a:extLst>
          </p:cNvPr>
          <p:cNvSpPr txBox="1"/>
          <p:nvPr/>
        </p:nvSpPr>
        <p:spPr>
          <a:xfrm>
            <a:off x="6944212" y="5063457"/>
            <a:ext cx="2038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Claims</a:t>
            </a:r>
          </a:p>
          <a:p>
            <a:pPr algn="ctr"/>
            <a:r>
              <a:rPr lang="en-US" sz="3600" dirty="0"/>
              <a:t>P 67M</a:t>
            </a:r>
            <a:endParaRPr lang="en-PH" sz="36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3CFF2BF-5EF0-49CA-9AE4-42F4E1A8C052}"/>
              </a:ext>
            </a:extLst>
          </p:cNvPr>
          <p:cNvCxnSpPr>
            <a:cxnSpLocks/>
          </p:cNvCxnSpPr>
          <p:nvPr/>
        </p:nvCxnSpPr>
        <p:spPr>
          <a:xfrm flipH="1">
            <a:off x="6448997" y="3381136"/>
            <a:ext cx="2976968" cy="3440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0B8CDA7-A38A-4868-89E5-DA64F92EB5D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042" y="2313686"/>
            <a:ext cx="2207342" cy="22073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BCFD86-83CF-46AA-95A7-5DD0E4E44631}"/>
              </a:ext>
            </a:extLst>
          </p:cNvPr>
          <p:cNvSpPr txBox="1"/>
          <p:nvPr/>
        </p:nvSpPr>
        <p:spPr>
          <a:xfrm>
            <a:off x="8800187" y="2697824"/>
            <a:ext cx="20382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Retirement</a:t>
            </a:r>
          </a:p>
          <a:p>
            <a:pPr algn="ctr"/>
            <a:r>
              <a:rPr lang="en-US" sz="2400" dirty="0"/>
              <a:t>Savings Fund</a:t>
            </a:r>
          </a:p>
          <a:p>
            <a:pPr algn="ctr"/>
            <a:r>
              <a:rPr lang="en-US" sz="3600" dirty="0"/>
              <a:t>P 57.6 M</a:t>
            </a:r>
            <a:endParaRPr lang="en-PH" sz="2800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AB0D0E3-AB0B-4384-8576-0F3DDFB330C0}"/>
              </a:ext>
            </a:extLst>
          </p:cNvPr>
          <p:cNvCxnSpPr>
            <a:cxnSpLocks/>
          </p:cNvCxnSpPr>
          <p:nvPr/>
        </p:nvCxnSpPr>
        <p:spPr>
          <a:xfrm flipH="1" flipV="1">
            <a:off x="4243362" y="2101891"/>
            <a:ext cx="1221032" cy="99666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3038D2EC-4ADD-459F-B9A4-6D748C9BA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930" y="273985"/>
            <a:ext cx="2207342" cy="220734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C0C7610-F1B1-4193-9EF3-675A4FC493A7}"/>
              </a:ext>
            </a:extLst>
          </p:cNvPr>
          <p:cNvSpPr txBox="1"/>
          <p:nvPr/>
        </p:nvSpPr>
        <p:spPr>
          <a:xfrm>
            <a:off x="3183059" y="891214"/>
            <a:ext cx="2038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Assets</a:t>
            </a:r>
          </a:p>
          <a:p>
            <a:pPr algn="ctr"/>
            <a:r>
              <a:rPr lang="en-US" sz="3600" dirty="0"/>
              <a:t>P 238.2M</a:t>
            </a:r>
            <a:endParaRPr lang="en-PH" sz="36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600CD59-39FA-4BEE-9672-ED01DD7FF964}"/>
              </a:ext>
            </a:extLst>
          </p:cNvPr>
          <p:cNvCxnSpPr>
            <a:cxnSpLocks/>
          </p:cNvCxnSpPr>
          <p:nvPr/>
        </p:nvCxnSpPr>
        <p:spPr>
          <a:xfrm flipH="1">
            <a:off x="6504039" y="1703047"/>
            <a:ext cx="1339846" cy="153883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99AB3A5-7E34-4F93-9472-9FF1E97E727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081" y="307874"/>
            <a:ext cx="2207342" cy="22073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EEE97BA-AC77-4D6C-9494-384FB12E4BD1}"/>
              </a:ext>
            </a:extLst>
          </p:cNvPr>
          <p:cNvSpPr txBox="1"/>
          <p:nvPr/>
        </p:nvSpPr>
        <p:spPr>
          <a:xfrm>
            <a:off x="7069335" y="819927"/>
            <a:ext cx="19861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Members</a:t>
            </a:r>
          </a:p>
          <a:p>
            <a:pPr algn="ctr"/>
            <a:r>
              <a:rPr lang="en-US" sz="4000" dirty="0"/>
              <a:t>52,902</a:t>
            </a:r>
            <a:endParaRPr lang="en-PH" sz="40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E661701-B9FA-4EA2-A0BB-A59D57883B29}"/>
              </a:ext>
            </a:extLst>
          </p:cNvPr>
          <p:cNvCxnSpPr>
            <a:cxnSpLocks/>
          </p:cNvCxnSpPr>
          <p:nvPr/>
        </p:nvCxnSpPr>
        <p:spPr>
          <a:xfrm>
            <a:off x="2669985" y="3351046"/>
            <a:ext cx="2608174" cy="37354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15B8044-7147-4D72-B726-67B9A448CAA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66" y="2356319"/>
            <a:ext cx="2207342" cy="22073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EA20BEC-FBD7-4A18-A436-D74F681716AF}"/>
              </a:ext>
            </a:extLst>
          </p:cNvPr>
          <p:cNvSpPr txBox="1"/>
          <p:nvPr/>
        </p:nvSpPr>
        <p:spPr>
          <a:xfrm>
            <a:off x="904595" y="2973548"/>
            <a:ext cx="2038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Premium</a:t>
            </a:r>
          </a:p>
          <a:p>
            <a:pPr algn="ctr"/>
            <a:r>
              <a:rPr lang="en-US" sz="3600" dirty="0"/>
              <a:t>P 369.5M</a:t>
            </a:r>
            <a:endParaRPr lang="en-PH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DFDCB5-0730-497C-B281-C309F616BB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r="21946"/>
          <a:stretch/>
        </p:blipFill>
        <p:spPr>
          <a:xfrm>
            <a:off x="4704561" y="2290858"/>
            <a:ext cx="2299460" cy="253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332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DB846-DD0B-4009-9F3B-819C623CC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KJSP</a:t>
            </a:r>
            <a:endParaRPr lang="en-PH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F453417-EDC5-4900-9817-B5CE6453AC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4773982"/>
              </p:ext>
            </p:extLst>
          </p:nvPr>
        </p:nvGraphicFramePr>
        <p:xfrm>
          <a:off x="4684252" y="1897166"/>
          <a:ext cx="6669548" cy="4073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9F53789-4B46-46A7-8AFC-08AE4F8E1A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4984" y="1690688"/>
            <a:ext cx="3108241" cy="2072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9E29A0-FB16-45E5-803C-C3306B46C8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84" y="4223428"/>
            <a:ext cx="3110038" cy="2072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FA8E275-1399-4609-95B3-FA626695FDFB}"/>
              </a:ext>
            </a:extLst>
          </p:cNvPr>
          <p:cNvSpPr/>
          <p:nvPr/>
        </p:nvSpPr>
        <p:spPr>
          <a:xfrm>
            <a:off x="2096104" y="1734382"/>
            <a:ext cx="2286000" cy="373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High School</a:t>
            </a:r>
            <a:endParaRPr lang="en-PH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4615713-7A99-4E62-B396-0CA7579AF97F}"/>
              </a:ext>
            </a:extLst>
          </p:cNvPr>
          <p:cNvSpPr/>
          <p:nvPr/>
        </p:nvSpPr>
        <p:spPr>
          <a:xfrm>
            <a:off x="2041618" y="4247239"/>
            <a:ext cx="2286000" cy="373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College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825184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30E8F-667A-4FB5-9062-A4433C947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KJSP</a:t>
            </a:r>
            <a:endParaRPr lang="en-PH" dirty="0"/>
          </a:p>
        </p:txBody>
      </p:sp>
      <p:pic>
        <p:nvPicPr>
          <p:cNvPr id="8" name="Graphic 7" descr="Graduation cap">
            <a:extLst>
              <a:ext uri="{FF2B5EF4-FFF2-40B4-BE49-F238E27FC236}">
                <a16:creationId xmlns:a16="http://schemas.microsoft.com/office/drawing/2014/main" id="{6CF5063B-63B5-4D4B-AB9D-097AFC118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5508" y="2837112"/>
            <a:ext cx="784921" cy="784921"/>
          </a:xfrm>
          <a:prstGeom prst="rect">
            <a:avLst/>
          </a:prstGeom>
        </p:spPr>
      </p:pic>
      <p:pic>
        <p:nvPicPr>
          <p:cNvPr id="10" name="Graphic 9" descr="School boy">
            <a:extLst>
              <a:ext uri="{FF2B5EF4-FFF2-40B4-BE49-F238E27FC236}">
                <a16:creationId xmlns:a16="http://schemas.microsoft.com/office/drawing/2014/main" id="{4D02186A-A147-4C4A-910B-FD9E9C3A3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75507" y="1808621"/>
            <a:ext cx="784922" cy="7849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EA199C-3C2B-4C1B-8DED-A828A5C8C88A}"/>
              </a:ext>
            </a:extLst>
          </p:cNvPr>
          <p:cNvSpPr txBox="1"/>
          <p:nvPr/>
        </p:nvSpPr>
        <p:spPr>
          <a:xfrm>
            <a:off x="7864558" y="1874345"/>
            <a:ext cx="1136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171</a:t>
            </a:r>
            <a:endParaRPr lang="en-PH" sz="32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AD3E80-2F5B-445A-A04E-87A154FBEA44}"/>
              </a:ext>
            </a:extLst>
          </p:cNvPr>
          <p:cNvSpPr txBox="1"/>
          <p:nvPr/>
        </p:nvSpPr>
        <p:spPr>
          <a:xfrm>
            <a:off x="7864558" y="2881307"/>
            <a:ext cx="1136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96</a:t>
            </a:r>
            <a:endParaRPr lang="en-PH" sz="32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2C52C3-8E7E-4FBB-A443-39177EBB49A8}"/>
              </a:ext>
            </a:extLst>
          </p:cNvPr>
          <p:cNvSpPr txBox="1"/>
          <p:nvPr/>
        </p:nvSpPr>
        <p:spPr>
          <a:xfrm>
            <a:off x="7864558" y="3960605"/>
            <a:ext cx="1136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40</a:t>
            </a:r>
            <a:endParaRPr lang="en-PH" sz="32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9ADCAB-6E2D-4651-8E30-455507CC6B30}"/>
              </a:ext>
            </a:extLst>
          </p:cNvPr>
          <p:cNvSpPr txBox="1"/>
          <p:nvPr/>
        </p:nvSpPr>
        <p:spPr>
          <a:xfrm>
            <a:off x="2457648" y="1849489"/>
            <a:ext cx="2638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Total number of scholars from 2007</a:t>
            </a:r>
            <a:endParaRPr lang="en-PH" sz="20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965BBB-52CF-49C4-8309-B4E90BB49BFA}"/>
              </a:ext>
            </a:extLst>
          </p:cNvPr>
          <p:cNvSpPr txBox="1"/>
          <p:nvPr/>
        </p:nvSpPr>
        <p:spPr>
          <a:xfrm>
            <a:off x="2457648" y="2853377"/>
            <a:ext cx="2638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Total number of graduates</a:t>
            </a:r>
            <a:endParaRPr lang="en-PH" sz="20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719374-8FE6-4787-B6BB-361F822A3876}"/>
              </a:ext>
            </a:extLst>
          </p:cNvPr>
          <p:cNvSpPr txBox="1"/>
          <p:nvPr/>
        </p:nvSpPr>
        <p:spPr>
          <a:xfrm>
            <a:off x="2436005" y="3871120"/>
            <a:ext cx="2638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Total number dropouts from program</a:t>
            </a:r>
            <a:endParaRPr lang="en-PH" sz="2000" dirty="0">
              <a:solidFill>
                <a:schemeClr val="bg1"/>
              </a:solidFill>
            </a:endParaRPr>
          </a:p>
        </p:txBody>
      </p:sp>
      <p:pic>
        <p:nvPicPr>
          <p:cNvPr id="18" name="Graphic 17" descr="Downward trend">
            <a:extLst>
              <a:ext uri="{FF2B5EF4-FFF2-40B4-BE49-F238E27FC236}">
                <a16:creationId xmlns:a16="http://schemas.microsoft.com/office/drawing/2014/main" id="{7F400020-5676-42C0-AC00-52E8ABC310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75508" y="3832602"/>
            <a:ext cx="784921" cy="7849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B5E7F5-7DF3-4DEC-B74B-6C89D20A29CA}"/>
              </a:ext>
            </a:extLst>
          </p:cNvPr>
          <p:cNvSpPr txBox="1"/>
          <p:nvPr/>
        </p:nvSpPr>
        <p:spPr>
          <a:xfrm>
            <a:off x="7509750" y="1267794"/>
            <a:ext cx="1845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College</a:t>
            </a:r>
            <a:endParaRPr lang="en-PH" sz="28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706314-12F3-44C5-AD0D-32D80C370AA9}"/>
              </a:ext>
            </a:extLst>
          </p:cNvPr>
          <p:cNvSpPr txBox="1"/>
          <p:nvPr/>
        </p:nvSpPr>
        <p:spPr>
          <a:xfrm>
            <a:off x="5081517" y="1251958"/>
            <a:ext cx="2186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High School</a:t>
            </a:r>
            <a:endParaRPr lang="en-PH" sz="28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9069B0-1800-4DC7-9C62-BCFC949D11C7}"/>
              </a:ext>
            </a:extLst>
          </p:cNvPr>
          <p:cNvSpPr txBox="1"/>
          <p:nvPr/>
        </p:nvSpPr>
        <p:spPr>
          <a:xfrm>
            <a:off x="5553227" y="1884231"/>
            <a:ext cx="1136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222</a:t>
            </a:r>
            <a:endParaRPr lang="en-PH" sz="32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0EAE2F-7F0E-4675-84C9-717A07C9839F}"/>
              </a:ext>
            </a:extLst>
          </p:cNvPr>
          <p:cNvSpPr txBox="1"/>
          <p:nvPr/>
        </p:nvSpPr>
        <p:spPr>
          <a:xfrm>
            <a:off x="5553227" y="2891193"/>
            <a:ext cx="1136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126</a:t>
            </a:r>
            <a:endParaRPr lang="en-PH" sz="32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5E122B-1C5A-46B5-8FB2-86170AB810E9}"/>
              </a:ext>
            </a:extLst>
          </p:cNvPr>
          <p:cNvSpPr txBox="1"/>
          <p:nvPr/>
        </p:nvSpPr>
        <p:spPr>
          <a:xfrm>
            <a:off x="5553227" y="3970491"/>
            <a:ext cx="1136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16</a:t>
            </a:r>
            <a:endParaRPr lang="en-PH" sz="32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DD84B2-743B-4200-81A1-E044A04107AF}"/>
              </a:ext>
            </a:extLst>
          </p:cNvPr>
          <p:cNvSpPr txBox="1"/>
          <p:nvPr/>
        </p:nvSpPr>
        <p:spPr>
          <a:xfrm>
            <a:off x="2436004" y="5110543"/>
            <a:ext cx="2638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Current active scholars</a:t>
            </a:r>
            <a:endParaRPr lang="en-PH" sz="2000" dirty="0">
              <a:solidFill>
                <a:srgbClr val="FFFF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F1580C-1D1D-4A62-A846-123B94DDAC5A}"/>
              </a:ext>
            </a:extLst>
          </p:cNvPr>
          <p:cNvSpPr txBox="1"/>
          <p:nvPr/>
        </p:nvSpPr>
        <p:spPr>
          <a:xfrm>
            <a:off x="1870364" y="5875930"/>
            <a:ext cx="7130267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Total amount of benefit:		</a:t>
            </a:r>
            <a:r>
              <a:rPr lang="en-US" sz="2800" b="1" dirty="0">
                <a:solidFill>
                  <a:schemeClr val="bg1"/>
                </a:solidFill>
              </a:rPr>
              <a:t>P 5,504,490 </a:t>
            </a:r>
            <a:endParaRPr lang="en-PH" sz="2800" b="1" dirty="0">
              <a:solidFill>
                <a:schemeClr val="bg1"/>
              </a:solidFill>
            </a:endParaRPr>
          </a:p>
        </p:txBody>
      </p:sp>
      <p:pic>
        <p:nvPicPr>
          <p:cNvPr id="4" name="Graphic 3" descr="Users">
            <a:extLst>
              <a:ext uri="{FF2B5EF4-FFF2-40B4-BE49-F238E27FC236}">
                <a16:creationId xmlns:a16="http://schemas.microsoft.com/office/drawing/2014/main" id="{A866EAD7-AB96-4B5D-81FF-F4B90A70F5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47557" y="4853398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0171255-8603-4D5D-B334-975069BBE731}"/>
              </a:ext>
            </a:extLst>
          </p:cNvPr>
          <p:cNvSpPr txBox="1"/>
          <p:nvPr/>
        </p:nvSpPr>
        <p:spPr>
          <a:xfrm>
            <a:off x="7864558" y="4987979"/>
            <a:ext cx="1136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35</a:t>
            </a:r>
            <a:endParaRPr lang="en-PH" sz="3200" b="1" dirty="0">
              <a:solidFill>
                <a:srgbClr val="FFFF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D9A674-2474-4DF8-89EB-86B052F6BBD7}"/>
              </a:ext>
            </a:extLst>
          </p:cNvPr>
          <p:cNvSpPr txBox="1"/>
          <p:nvPr/>
        </p:nvSpPr>
        <p:spPr>
          <a:xfrm>
            <a:off x="5553227" y="4997865"/>
            <a:ext cx="1136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80</a:t>
            </a:r>
            <a:endParaRPr lang="en-PH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195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84001-CB5D-4C58-BED2-DE95EF374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KJSP</a:t>
            </a:r>
            <a:endParaRPr lang="en-P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3EFFC-3F49-4A6A-A834-D987D5781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808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Top five (5) college courses taken by scholars</a:t>
            </a:r>
            <a:endParaRPr lang="en-PH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F0E3A8-9754-4FF5-8F45-E1BD8A7DBF5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906"/>
            <a:ext cx="6746136" cy="448966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A3C1D6E-F7EC-42FC-A52A-1F24B28DDFE7}"/>
              </a:ext>
            </a:extLst>
          </p:cNvPr>
          <p:cNvSpPr/>
          <p:nvPr/>
        </p:nvSpPr>
        <p:spPr>
          <a:xfrm>
            <a:off x="4572000" y="2854036"/>
            <a:ext cx="5015345" cy="5749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1. Business Administration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D175236-49CD-485D-9019-1B1FDB9A772B}"/>
              </a:ext>
            </a:extLst>
          </p:cNvPr>
          <p:cNvSpPr/>
          <p:nvPr/>
        </p:nvSpPr>
        <p:spPr>
          <a:xfrm>
            <a:off x="3879272" y="3521454"/>
            <a:ext cx="5015345" cy="5749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2. Education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84BBF14-96C2-4FC9-8625-BD6D91282A9A}"/>
              </a:ext>
            </a:extLst>
          </p:cNvPr>
          <p:cNvSpPr/>
          <p:nvPr/>
        </p:nvSpPr>
        <p:spPr>
          <a:xfrm>
            <a:off x="3151395" y="4215245"/>
            <a:ext cx="5015345" cy="5749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3. Information Technology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8EC540C-1C49-4374-B04A-8318B5C00683}"/>
              </a:ext>
            </a:extLst>
          </p:cNvPr>
          <p:cNvSpPr/>
          <p:nvPr/>
        </p:nvSpPr>
        <p:spPr>
          <a:xfrm>
            <a:off x="2441093" y="4924228"/>
            <a:ext cx="5015345" cy="5749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4. Engineering</a:t>
            </a:r>
            <a:endParaRPr lang="en-PH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426C1BD-41E3-454B-8092-465157859EDD}"/>
              </a:ext>
            </a:extLst>
          </p:cNvPr>
          <p:cNvSpPr/>
          <p:nvPr/>
        </p:nvSpPr>
        <p:spPr>
          <a:xfrm>
            <a:off x="1730791" y="5637991"/>
            <a:ext cx="5015345" cy="5749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5. Accountancy</a:t>
            </a:r>
            <a:endParaRPr lang="en-PH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5ECE24-31FC-4A72-934F-EEF84507952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552" y="4091629"/>
            <a:ext cx="744899" cy="765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B89E6D-D479-450B-8934-7D80CE07771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878" y="3417391"/>
            <a:ext cx="822830" cy="7655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74A898-465A-4F6B-9ECE-2D4FA306E7F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735" y="2746047"/>
            <a:ext cx="822829" cy="8085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05167E-0489-4307-A5C2-BCD4D3DDC86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558" y="4822473"/>
            <a:ext cx="740994" cy="7623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498A19-ACDC-49A4-A8C4-5454645B2DF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205" y="5531609"/>
            <a:ext cx="779421" cy="75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605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BA1D2-78AC-4C40-AD1F-789580F4F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Reinsurance</a:t>
            </a:r>
            <a:endParaRPr lang="en-PH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C423CF-B4E4-4B3B-A94F-2BC11F2324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782" y="4371902"/>
            <a:ext cx="5826471" cy="166867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A1747A-18D0-4CD3-926E-A22E6887A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912" y="1404437"/>
            <a:ext cx="5574290" cy="257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903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5D5F-A21E-4E2E-B891-3DC683D1D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Affiliations</a:t>
            </a:r>
            <a:endParaRPr lang="en-P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E0766F-9AC0-4D2B-9E79-36F6AECE2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47" y="1720386"/>
            <a:ext cx="2870489" cy="2322193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7FC5A3-9032-4DE4-AA92-B5F72CE3B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36" y="4042579"/>
            <a:ext cx="4056970" cy="2056021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32BD07-055D-4C7D-B41A-F6714732F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006" y="1815524"/>
            <a:ext cx="3940175" cy="2227055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B538CA-7077-4F0B-8BCB-FA7552D9C56B}"/>
              </a:ext>
            </a:extLst>
          </p:cNvPr>
          <p:cNvSpPr/>
          <p:nvPr/>
        </p:nvSpPr>
        <p:spPr>
          <a:xfrm>
            <a:off x="4005943" y="2235200"/>
            <a:ext cx="3193143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8D35F7-1FE4-421D-8F16-1363FD8792D4}"/>
              </a:ext>
            </a:extLst>
          </p:cNvPr>
          <p:cNvSpPr/>
          <p:nvPr/>
        </p:nvSpPr>
        <p:spPr>
          <a:xfrm>
            <a:off x="965200" y="4524395"/>
            <a:ext cx="2039257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71212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1925C-B4AF-4643-B0E2-41C81F020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Compliance</a:t>
            </a:r>
            <a:endParaRPr lang="en-P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CD918-60E8-4CDD-9FA7-8DFC82DE9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7883" y="1541836"/>
            <a:ext cx="8150774" cy="48244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Committed to uphold and strengthen good governance principles in the operation. Up-to-date compliance to -</a:t>
            </a:r>
          </a:p>
          <a:p>
            <a:r>
              <a:rPr lang="en-US" sz="3200" dirty="0">
                <a:solidFill>
                  <a:schemeClr val="bg1"/>
                </a:solidFill>
              </a:rPr>
              <a:t>Anti-Money Laundering Council</a:t>
            </a:r>
          </a:p>
          <a:p>
            <a:r>
              <a:rPr lang="en-US" sz="3200" dirty="0">
                <a:solidFill>
                  <a:schemeClr val="bg1"/>
                </a:solidFill>
              </a:rPr>
              <a:t>BIR</a:t>
            </a:r>
          </a:p>
          <a:p>
            <a:r>
              <a:rPr lang="en-US" sz="3200" dirty="0">
                <a:solidFill>
                  <a:schemeClr val="bg1"/>
                </a:solidFill>
              </a:rPr>
              <a:t>SEC</a:t>
            </a:r>
          </a:p>
          <a:p>
            <a:r>
              <a:rPr lang="en-US" sz="3200" dirty="0">
                <a:solidFill>
                  <a:schemeClr val="bg1"/>
                </a:solidFill>
              </a:rPr>
              <a:t>DOLE</a:t>
            </a:r>
          </a:p>
          <a:p>
            <a:r>
              <a:rPr lang="en-US" sz="3200" dirty="0">
                <a:solidFill>
                  <a:schemeClr val="bg1"/>
                </a:solidFill>
              </a:rPr>
              <a:t>IC</a:t>
            </a:r>
          </a:p>
          <a:p>
            <a:r>
              <a:rPr lang="en-US" sz="3200" dirty="0">
                <a:solidFill>
                  <a:schemeClr val="bg1"/>
                </a:solidFill>
              </a:rPr>
              <a:t>Network</a:t>
            </a:r>
          </a:p>
          <a:p>
            <a:endParaRPr lang="en-PH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0610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A1E27-98D9-4CEA-9499-F252794CA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</a:t>
            </a:r>
            <a:endParaRPr lang="en-P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B86BF-BD6E-4E45-9066-120593779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4" y="1526077"/>
            <a:ext cx="793005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Active participant of network-initiated investment pool and activities</a:t>
            </a:r>
            <a:r>
              <a:rPr lang="en-PH" sz="3200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en-PH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B</a:t>
            </a:r>
            <a:r>
              <a:rPr lang="en-PH" sz="3200" dirty="0">
                <a:solidFill>
                  <a:schemeClr val="bg1"/>
                </a:solidFill>
              </a:rPr>
              <a:t>PI </a:t>
            </a:r>
            <a:r>
              <a:rPr lang="en-PH" sz="3200" dirty="0" err="1">
                <a:solidFill>
                  <a:schemeClr val="bg1"/>
                </a:solidFill>
              </a:rPr>
              <a:t>Bayanihan</a:t>
            </a:r>
            <a:r>
              <a:rPr lang="en-PH" sz="3200" dirty="0">
                <a:solidFill>
                  <a:schemeClr val="bg1"/>
                </a:solidFill>
              </a:rPr>
              <a:t> Fund</a:t>
            </a:r>
            <a:r>
              <a:rPr lang="en-US" sz="3200" dirty="0">
                <a:solidFill>
                  <a:schemeClr val="bg1"/>
                </a:solidFill>
              </a:rPr>
              <a:t> (UITF)</a:t>
            </a: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Mutual Guarantee Fund</a:t>
            </a:r>
          </a:p>
        </p:txBody>
      </p:sp>
    </p:spTree>
    <p:extLst>
      <p:ext uri="{BB962C8B-B14F-4D97-AF65-F5344CB8AC3E}">
        <p14:creationId xmlns:p14="http://schemas.microsoft.com/office/powerpoint/2010/main" val="23093031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58C62C-3553-4E00-A2D0-7E2EEA417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4" y="537389"/>
            <a:ext cx="8282543" cy="57832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D49A8E-4AC5-423C-BCE8-E9C8317D5420}"/>
              </a:ext>
            </a:extLst>
          </p:cNvPr>
          <p:cNvSpPr txBox="1"/>
          <p:nvPr/>
        </p:nvSpPr>
        <p:spPr>
          <a:xfrm>
            <a:off x="8954814" y="1441988"/>
            <a:ext cx="30421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KMBA was among the recipients of the ASEAN Corporate Governance Scorecard (ACGS) Golden Arrow Awards, held virtually last February 19, 2021</a:t>
            </a:r>
            <a:endParaRPr lang="en-PH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6997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9940B-4D7A-4134-9D83-8C3141124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Priorities for 2021</a:t>
            </a:r>
            <a:endParaRPr lang="en-PH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D54B35C-0370-43E9-B780-02AC421F00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431367"/>
              </p:ext>
            </p:extLst>
          </p:nvPr>
        </p:nvGraphicFramePr>
        <p:xfrm>
          <a:off x="2032000" y="1945640"/>
          <a:ext cx="8128000" cy="44500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20777078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Increase in member’s outreach by 20% or up to 60,000 </a:t>
                      </a:r>
                      <a:endParaRPr lang="en-PH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227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Increase in revenue by 20% or Php 64.9M</a:t>
                      </a:r>
                      <a:endParaRPr lang="en-PH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723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PH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Maintain a combined OPEX of 15% 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476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PH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Enhancement of BLIP vis-à-vis EV utilization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468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PH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Implement online claims transactions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645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PH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Prepare documentations for Tax Exemption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012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7. Prepare for the implementation of IFRS17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269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PH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 Improve IEC materials for marketing purposes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1738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PH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 Update Facebook and website regularly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796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PH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 Explore other group segments like transport delivery services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99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PH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 Conduct of 15</a:t>
                      </a:r>
                      <a:r>
                        <a:rPr lang="en-PH" sz="18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PH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Annual General Meeting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347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PH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 </a:t>
                      </a:r>
                      <a:r>
                        <a:rPr lang="en-PH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Strengthen links for both national and international networks</a:t>
                      </a:r>
                      <a:endParaRPr lang="en-P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185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14523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0F378-C7B9-41B8-BD20-A175C246B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91" y="116425"/>
            <a:ext cx="10515600" cy="635743"/>
          </a:xfrm>
        </p:spPr>
        <p:txBody>
          <a:bodyPr>
            <a:normAutofit/>
          </a:bodyPr>
          <a:lstStyle/>
          <a:p>
            <a:r>
              <a:rPr lang="en-US" sz="3600" dirty="0"/>
              <a:t>Visit us at:</a:t>
            </a:r>
            <a:endParaRPr lang="en-PH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138D7F-DEBD-4046-BA17-91666E7FC5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146" y="116424"/>
            <a:ext cx="4968863" cy="66251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380C16-E49F-40EC-96AB-1E504A74D4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00" t="13497" r="12500" b="7016"/>
          <a:stretch/>
        </p:blipFill>
        <p:spPr>
          <a:xfrm>
            <a:off x="843864" y="2299822"/>
            <a:ext cx="5568745" cy="4328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1B3B02-03EA-45C2-9D2E-7D9132F35755}"/>
              </a:ext>
            </a:extLst>
          </p:cNvPr>
          <p:cNvSpPr txBox="1">
            <a:spLocks noChangeArrowheads="1"/>
          </p:cNvSpPr>
          <p:nvPr/>
        </p:nvSpPr>
        <p:spPr>
          <a:xfrm>
            <a:off x="1084546" y="752168"/>
            <a:ext cx="5943600" cy="185202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285750" indent="-285750" fontAlgn="auto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</a:rPr>
              <a:t>5  </a:t>
            </a:r>
            <a:r>
              <a:rPr lang="en-US" dirty="0" err="1">
                <a:solidFill>
                  <a:schemeClr val="bg1"/>
                </a:solidFill>
                <a:effectLst/>
              </a:rPr>
              <a:t>Matimpiin</a:t>
            </a:r>
            <a:r>
              <a:rPr lang="en-US" dirty="0">
                <a:solidFill>
                  <a:schemeClr val="bg1"/>
                </a:solidFill>
                <a:effectLst/>
              </a:rPr>
              <a:t> St., </a:t>
            </a:r>
            <a:r>
              <a:rPr lang="en-US" dirty="0" err="1">
                <a:solidFill>
                  <a:schemeClr val="bg1"/>
                </a:solidFill>
                <a:effectLst/>
              </a:rPr>
              <a:t>Bgy</a:t>
            </a:r>
            <a:r>
              <a:rPr lang="en-US" dirty="0">
                <a:solidFill>
                  <a:schemeClr val="bg1"/>
                </a:solidFill>
                <a:effectLst/>
              </a:rPr>
              <a:t>. </a:t>
            </a:r>
            <a:r>
              <a:rPr lang="en-US" dirty="0" err="1">
                <a:solidFill>
                  <a:schemeClr val="bg1"/>
                </a:solidFill>
                <a:effectLst/>
              </a:rPr>
              <a:t>Pinyahan</a:t>
            </a:r>
            <a:r>
              <a:rPr lang="en-US" dirty="0">
                <a:solidFill>
                  <a:schemeClr val="bg1"/>
                </a:solidFill>
                <a:effectLst/>
              </a:rPr>
              <a:t>, QC.</a:t>
            </a:r>
          </a:p>
          <a:p>
            <a:pPr marL="285750" indent="-285750" fontAlgn="auto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</a:rPr>
              <a:t>Contact No.: (02) 8799-55-18</a:t>
            </a:r>
          </a:p>
          <a:p>
            <a:pPr marL="285750" indent="-285750" fontAlgn="auto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</a:rPr>
              <a:t>Email Add: </a:t>
            </a:r>
            <a:r>
              <a:rPr lang="en-US" dirty="0">
                <a:solidFill>
                  <a:schemeClr val="bg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kasaganaka.mba@gmail.com</a:t>
            </a:r>
            <a:endParaRPr lang="en-US" dirty="0">
              <a:solidFill>
                <a:schemeClr val="bg1"/>
              </a:solidFill>
              <a:effectLst/>
            </a:endParaRPr>
          </a:p>
          <a:p>
            <a:pPr marL="285750" indent="-285750" fontAlgn="auto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</a:rPr>
              <a:t>Website: </a:t>
            </a:r>
            <a:r>
              <a:rPr lang="en-US" dirty="0">
                <a:solidFill>
                  <a:schemeClr val="bg1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www.kmba.org.ph</a:t>
            </a:r>
            <a:endParaRPr lang="en-US" dirty="0">
              <a:solidFill>
                <a:schemeClr val="bg1"/>
              </a:solidFill>
              <a:effectLst/>
            </a:endParaRPr>
          </a:p>
          <a:p>
            <a:pPr marL="285750" indent="-285750" fontAlgn="auto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</a:rPr>
              <a:t>FB: </a:t>
            </a:r>
            <a:r>
              <a:rPr lang="en-US" u="sng" dirty="0">
                <a:solidFill>
                  <a:schemeClr val="bg1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www.facebook.com/</a:t>
            </a:r>
            <a:r>
              <a:rPr lang="en-US" u="sng" dirty="0">
                <a:solidFill>
                  <a:schemeClr val="bg1"/>
                </a:solidFill>
                <a:effectLst/>
              </a:rPr>
              <a:t>kmbapage</a:t>
            </a:r>
          </a:p>
          <a:p>
            <a:pPr fontAlgn="auto"/>
            <a:endParaRPr lang="en-US" sz="16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fontAlgn="auto"/>
            <a:endParaRPr lang="en-US" sz="16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1498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554F6-712B-4014-B95F-5EA6BF55B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/>
              <a:t>Assets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CEE17A-1093-433F-A915-F107D6208167}"/>
              </a:ext>
            </a:extLst>
          </p:cNvPr>
          <p:cNvSpPr txBox="1"/>
          <p:nvPr/>
        </p:nvSpPr>
        <p:spPr>
          <a:xfrm>
            <a:off x="794191" y="1615492"/>
            <a:ext cx="3362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chemeClr val="bg1"/>
                </a:solidFill>
              </a:rPr>
              <a:t>P 238.18 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DF1B44-4F32-45B5-9380-721DDF5610BA}"/>
              </a:ext>
            </a:extLst>
          </p:cNvPr>
          <p:cNvSpPr txBox="1"/>
          <p:nvPr/>
        </p:nvSpPr>
        <p:spPr>
          <a:xfrm>
            <a:off x="794191" y="2459504"/>
            <a:ext cx="3362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000" dirty="0">
                <a:solidFill>
                  <a:schemeClr val="bg1"/>
                </a:solidFill>
              </a:rPr>
              <a:t>1.01% higher than target of P236.4 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000" dirty="0">
                <a:solidFill>
                  <a:schemeClr val="bg1"/>
                </a:solidFill>
              </a:rPr>
              <a:t>6.5% or P14.62 M increase from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000" dirty="0">
                <a:solidFill>
                  <a:schemeClr val="bg1"/>
                </a:solidFill>
              </a:rPr>
              <a:t>8% average annual growth since 2017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1BDAD38-85D7-4DAA-AF5D-2DC92DD73B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2678751"/>
              </p:ext>
            </p:extLst>
          </p:nvPr>
        </p:nvGraphicFramePr>
        <p:xfrm>
          <a:off x="4506505" y="1441988"/>
          <a:ext cx="6891304" cy="4371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956149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79162-83D9-49A7-976A-94E3D577A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Thank you!</a:t>
            </a:r>
            <a:endParaRPr lang="en-PH" sz="6000" dirty="0"/>
          </a:p>
        </p:txBody>
      </p:sp>
    </p:spTree>
    <p:extLst>
      <p:ext uri="{BB962C8B-B14F-4D97-AF65-F5344CB8AC3E}">
        <p14:creationId xmlns:p14="http://schemas.microsoft.com/office/powerpoint/2010/main" val="3405864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4AAF5-8D3D-4098-92A8-83A48E36F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/>
              <a:t>Liabilities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D0960D-4387-4323-B81D-B77E9A77BB8D}"/>
              </a:ext>
            </a:extLst>
          </p:cNvPr>
          <p:cNvSpPr txBox="1"/>
          <p:nvPr/>
        </p:nvSpPr>
        <p:spPr>
          <a:xfrm>
            <a:off x="8332839" y="1441988"/>
            <a:ext cx="3362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chemeClr val="bg1"/>
                </a:solidFill>
              </a:rPr>
              <a:t>P 164.33 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C7A989-66DF-4183-B231-0EB5D7BF0661}"/>
              </a:ext>
            </a:extLst>
          </p:cNvPr>
          <p:cNvSpPr txBox="1"/>
          <p:nvPr/>
        </p:nvSpPr>
        <p:spPr>
          <a:xfrm>
            <a:off x="8332839" y="2286000"/>
            <a:ext cx="3362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000" dirty="0">
                <a:solidFill>
                  <a:schemeClr val="bg1"/>
                </a:solidFill>
              </a:rPr>
              <a:t>1.6% higher than target of P161.7 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000" dirty="0">
                <a:solidFill>
                  <a:schemeClr val="bg1"/>
                </a:solidFill>
              </a:rPr>
              <a:t>10.6% or P15.7 M increase from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000" dirty="0">
                <a:solidFill>
                  <a:schemeClr val="bg1"/>
                </a:solidFill>
              </a:rPr>
              <a:t>11% average annual growth since 2017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BCE7515-40D9-49A0-A807-945688AF76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6648177"/>
              </p:ext>
            </p:extLst>
          </p:nvPr>
        </p:nvGraphicFramePr>
        <p:xfrm>
          <a:off x="1076479" y="1441988"/>
          <a:ext cx="7007293" cy="4542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21905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B866E-F14B-47BB-9D1F-B662B41FC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/>
              <a:t>Fund Balance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23481-B894-482A-81EA-A876C0C4A279}"/>
              </a:ext>
            </a:extLst>
          </p:cNvPr>
          <p:cNvSpPr txBox="1"/>
          <p:nvPr/>
        </p:nvSpPr>
        <p:spPr>
          <a:xfrm>
            <a:off x="560439" y="1798511"/>
            <a:ext cx="3362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4000" b="1" dirty="0">
                <a:solidFill>
                  <a:schemeClr val="bg1"/>
                </a:solidFill>
              </a:rPr>
              <a:t>P 73.85 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1D50D3-58D4-4E84-8D39-FC4EF034996E}"/>
              </a:ext>
            </a:extLst>
          </p:cNvPr>
          <p:cNvSpPr txBox="1"/>
          <p:nvPr/>
        </p:nvSpPr>
        <p:spPr>
          <a:xfrm>
            <a:off x="560439" y="2642523"/>
            <a:ext cx="3362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000" dirty="0">
                <a:solidFill>
                  <a:schemeClr val="bg1"/>
                </a:solidFill>
              </a:rPr>
              <a:t>1.14% lower than target of P74.7 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000" dirty="0">
                <a:solidFill>
                  <a:schemeClr val="bg1"/>
                </a:solidFill>
              </a:rPr>
              <a:t>1.5% or P1.1 M decrease from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000" dirty="0">
                <a:solidFill>
                  <a:schemeClr val="bg1"/>
                </a:solidFill>
              </a:rPr>
              <a:t>1% average annual growth since 2017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0930CC5-A462-4F07-9F38-564B020F61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8326964"/>
              </p:ext>
            </p:extLst>
          </p:nvPr>
        </p:nvGraphicFramePr>
        <p:xfrm>
          <a:off x="4361533" y="1191606"/>
          <a:ext cx="7270028" cy="4840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62531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63CA5-883B-444D-99C7-B01E54D9B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/>
              <a:t>Surplus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A4A92C-ED57-4672-AE8D-905964DE0342}"/>
              </a:ext>
            </a:extLst>
          </p:cNvPr>
          <p:cNvSpPr txBox="1"/>
          <p:nvPr/>
        </p:nvSpPr>
        <p:spPr>
          <a:xfrm>
            <a:off x="8332839" y="2286000"/>
            <a:ext cx="3362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2000" dirty="0">
                <a:solidFill>
                  <a:schemeClr val="bg1"/>
                </a:solidFill>
              </a:rPr>
              <a:t>P 0.93M deficit in 2020 was due to the impact of Covid19 pandemic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F3FACF4-F33A-422C-BB73-7A8195322A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2463438"/>
              </p:ext>
            </p:extLst>
          </p:nvPr>
        </p:nvGraphicFramePr>
        <p:xfrm>
          <a:off x="835407" y="1441988"/>
          <a:ext cx="7231795" cy="483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9869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6BD14-4E5C-4C5C-8459-A46B515D9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H" dirty="0"/>
              <a:t>Membership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3479A8-3D13-4FC1-A10B-E7AC9CB27A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8"/>
          <a:stretch/>
        </p:blipFill>
        <p:spPr>
          <a:xfrm>
            <a:off x="2969448" y="1541199"/>
            <a:ext cx="5117587" cy="4800600"/>
          </a:xfrm>
          <a:prstGeom prst="rect">
            <a:avLst/>
          </a:prstGeom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B0DEB781-F004-4565-B402-8B2961F4A576}"/>
              </a:ext>
            </a:extLst>
          </p:cNvPr>
          <p:cNvSpPr/>
          <p:nvPr/>
        </p:nvSpPr>
        <p:spPr>
          <a:xfrm rot="5400000">
            <a:off x="6396723" y="1783712"/>
            <a:ext cx="2133600" cy="1800973"/>
          </a:xfrm>
          <a:prstGeom prst="wedgeEllipseCallout">
            <a:avLst>
              <a:gd name="adj1" fmla="val 4626"/>
              <a:gd name="adj2" fmla="val 136738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A0C0F9AA-E87A-4554-8368-AF8FBAB7CEC5}"/>
              </a:ext>
            </a:extLst>
          </p:cNvPr>
          <p:cNvSpPr/>
          <p:nvPr/>
        </p:nvSpPr>
        <p:spPr>
          <a:xfrm rot="5400000">
            <a:off x="6792592" y="4272494"/>
            <a:ext cx="1804818" cy="1700211"/>
          </a:xfrm>
          <a:prstGeom prst="wedgeEllipseCallout">
            <a:avLst>
              <a:gd name="adj1" fmla="val -20024"/>
              <a:gd name="adj2" fmla="val 104231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1" name="Oval Callout 8">
            <a:extLst>
              <a:ext uri="{FF2B5EF4-FFF2-40B4-BE49-F238E27FC236}">
                <a16:creationId xmlns:a16="http://schemas.microsoft.com/office/drawing/2014/main" id="{707A5C1F-3F3C-4EB9-9370-400C40FDF18E}"/>
              </a:ext>
            </a:extLst>
          </p:cNvPr>
          <p:cNvSpPr/>
          <p:nvPr/>
        </p:nvSpPr>
        <p:spPr>
          <a:xfrm rot="15940646">
            <a:off x="1716103" y="1880938"/>
            <a:ext cx="1907175" cy="1981200"/>
          </a:xfrm>
          <a:prstGeom prst="wedgeEllipseCallout">
            <a:avLst>
              <a:gd name="adj1" fmla="val -17472"/>
              <a:gd name="adj2" fmla="val 10810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3" name="Oval Callout 9">
            <a:extLst>
              <a:ext uri="{FF2B5EF4-FFF2-40B4-BE49-F238E27FC236}">
                <a16:creationId xmlns:a16="http://schemas.microsoft.com/office/drawing/2014/main" id="{343B05B6-3B6F-4239-AA95-FEE390FAB1F8}"/>
              </a:ext>
            </a:extLst>
          </p:cNvPr>
          <p:cNvSpPr/>
          <p:nvPr/>
        </p:nvSpPr>
        <p:spPr>
          <a:xfrm rot="14646847">
            <a:off x="1557788" y="3883949"/>
            <a:ext cx="1907175" cy="1981200"/>
          </a:xfrm>
          <a:prstGeom prst="wedgeEllipseCallout">
            <a:avLst>
              <a:gd name="adj1" fmla="val 26188"/>
              <a:gd name="adj2" fmla="val 14373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38E4A9-A233-48E8-ACA5-417BED34D5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071" t="36842" r="10526" b="28947"/>
          <a:stretch/>
        </p:blipFill>
        <p:spPr>
          <a:xfrm>
            <a:off x="7172636" y="4512999"/>
            <a:ext cx="1004678" cy="10046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260539-B440-4DE7-9277-9DF5115535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14" y="2028944"/>
            <a:ext cx="1214721" cy="10362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E551D0-9097-4C6D-B621-96579701E1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835" y="1841744"/>
            <a:ext cx="1219200" cy="1219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B109A5B-15D1-49EF-A84F-E00B15BC305B}"/>
              </a:ext>
            </a:extLst>
          </p:cNvPr>
          <p:cNvSpPr txBox="1"/>
          <p:nvPr/>
        </p:nvSpPr>
        <p:spPr>
          <a:xfrm>
            <a:off x="7172636" y="5427399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b="1" dirty="0"/>
              <a:t>14,996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47D5C1-875F-407E-9766-BCCAE3A84E8C}"/>
              </a:ext>
            </a:extLst>
          </p:cNvPr>
          <p:cNvSpPr txBox="1"/>
          <p:nvPr/>
        </p:nvSpPr>
        <p:spPr>
          <a:xfrm>
            <a:off x="7096436" y="3135939"/>
            <a:ext cx="1004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 b="1" dirty="0"/>
              <a:t>1,675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D38B83-D2C3-4CFC-80AE-F756AC85A42D}"/>
              </a:ext>
            </a:extLst>
          </p:cNvPr>
          <p:cNvSpPr txBox="1"/>
          <p:nvPr/>
        </p:nvSpPr>
        <p:spPr>
          <a:xfrm>
            <a:off x="2062618" y="3060943"/>
            <a:ext cx="1528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800" b="1" dirty="0"/>
              <a:t>35,405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4BE116-483C-4703-93A2-066FAB1A9E30}"/>
              </a:ext>
            </a:extLst>
          </p:cNvPr>
          <p:cNvSpPr txBox="1"/>
          <p:nvPr/>
        </p:nvSpPr>
        <p:spPr>
          <a:xfrm>
            <a:off x="2062618" y="4385424"/>
            <a:ext cx="1071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8</a:t>
            </a:r>
            <a:r>
              <a:rPr lang="en-PH" sz="3200" b="1" dirty="0"/>
              <a:t>56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8963C4-33BB-46B2-BCA3-5AE0D0D34BA0}"/>
              </a:ext>
            </a:extLst>
          </p:cNvPr>
          <p:cNvSpPr txBox="1"/>
          <p:nvPr/>
        </p:nvSpPr>
        <p:spPr>
          <a:xfrm>
            <a:off x="1743195" y="4970199"/>
            <a:ext cx="161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dirty="0"/>
              <a:t>Other groups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328509-D687-4A5E-9820-E91A365CE4FF}"/>
              </a:ext>
            </a:extLst>
          </p:cNvPr>
          <p:cNvSpPr txBox="1"/>
          <p:nvPr/>
        </p:nvSpPr>
        <p:spPr>
          <a:xfrm>
            <a:off x="9213879" y="3681581"/>
            <a:ext cx="23302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Total membership</a:t>
            </a:r>
            <a:endParaRPr lang="en-PH" sz="3200" dirty="0">
              <a:solidFill>
                <a:schemeClr val="bg1"/>
              </a:solidFill>
            </a:endParaRPr>
          </a:p>
        </p:txBody>
      </p:sp>
      <p:pic>
        <p:nvPicPr>
          <p:cNvPr id="5" name="Graphic 4" descr="Group success">
            <a:extLst>
              <a:ext uri="{FF2B5EF4-FFF2-40B4-BE49-F238E27FC236}">
                <a16:creationId xmlns:a16="http://schemas.microsoft.com/office/drawing/2014/main" id="{9052A773-BD3F-46EF-A72F-692E931666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51925" y="2995999"/>
            <a:ext cx="1084301" cy="8863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E691B08-DE4B-4041-9CEA-A4A3250580C5}"/>
              </a:ext>
            </a:extLst>
          </p:cNvPr>
          <p:cNvSpPr txBox="1"/>
          <p:nvPr/>
        </p:nvSpPr>
        <p:spPr>
          <a:xfrm>
            <a:off x="9228952" y="2160756"/>
            <a:ext cx="2330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52,902</a:t>
            </a:r>
            <a:endParaRPr lang="en-PH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698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99BF2-BF77-45F7-B43F-04A8B6F38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Membership</a:t>
            </a:r>
            <a:endParaRPr lang="en-PH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776CD37-2576-4D1F-83E2-0E0AB14FEC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6923912"/>
              </p:ext>
            </p:extLst>
          </p:nvPr>
        </p:nvGraphicFramePr>
        <p:xfrm>
          <a:off x="1141467" y="1875512"/>
          <a:ext cx="10324816" cy="2985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18ACA38-2D80-4D4D-8FAE-DB850E458024}"/>
              </a:ext>
            </a:extLst>
          </p:cNvPr>
          <p:cNvSpPr txBox="1"/>
          <p:nvPr/>
        </p:nvSpPr>
        <p:spPr>
          <a:xfrm>
            <a:off x="2438400" y="1439972"/>
            <a:ext cx="7869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Grace period granted to lapse accounts</a:t>
            </a:r>
            <a:endParaRPr lang="en-PH" sz="2000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E3FE987-618E-4CEB-BACA-E10EC6299B52}"/>
              </a:ext>
            </a:extLst>
          </p:cNvPr>
          <p:cNvSpPr/>
          <p:nvPr/>
        </p:nvSpPr>
        <p:spPr>
          <a:xfrm>
            <a:off x="3075709" y="3489564"/>
            <a:ext cx="221673" cy="2216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4D2D05-C83F-482D-A873-71BC00ABB6CB}"/>
              </a:ext>
            </a:extLst>
          </p:cNvPr>
          <p:cNvSpPr txBox="1"/>
          <p:nvPr/>
        </p:nvSpPr>
        <p:spPr>
          <a:xfrm>
            <a:off x="2819399" y="3732204"/>
            <a:ext cx="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9,526</a:t>
            </a:r>
            <a:endParaRPr lang="en-PH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0BE5BF-54A0-481E-A273-D3A16C193D64}"/>
              </a:ext>
            </a:extLst>
          </p:cNvPr>
          <p:cNvCxnSpPr/>
          <p:nvPr/>
        </p:nvCxnSpPr>
        <p:spPr>
          <a:xfrm>
            <a:off x="4424516" y="4304732"/>
            <a:ext cx="0" cy="7596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673AA82-AC6B-4791-AAB2-B8F6FB990205}"/>
              </a:ext>
            </a:extLst>
          </p:cNvPr>
          <p:cNvSpPr txBox="1"/>
          <p:nvPr/>
        </p:nvSpPr>
        <p:spPr>
          <a:xfrm>
            <a:off x="3864078" y="5064363"/>
            <a:ext cx="1268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March 2020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B2462B-1656-479C-A7C5-8766463E8D8C}"/>
              </a:ext>
            </a:extLst>
          </p:cNvPr>
          <p:cNvSpPr txBox="1"/>
          <p:nvPr/>
        </p:nvSpPr>
        <p:spPr>
          <a:xfrm>
            <a:off x="4971436" y="3445606"/>
            <a:ext cx="88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12,490</a:t>
            </a:r>
            <a:endParaRPr lang="en-PH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C987F4-FEF0-456C-8AFC-C0EC45B5FC49}"/>
              </a:ext>
            </a:extLst>
          </p:cNvPr>
          <p:cNvCxnSpPr>
            <a:cxnSpLocks/>
            <a:stCxn id="6" idx="6"/>
            <a:endCxn id="13" idx="6"/>
          </p:cNvCxnSpPr>
          <p:nvPr/>
        </p:nvCxnSpPr>
        <p:spPr>
          <a:xfrm flipV="1">
            <a:off x="3297382" y="3334770"/>
            <a:ext cx="2152037" cy="26563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FF383F6-D757-451F-BAC7-717AF4090F85}"/>
              </a:ext>
            </a:extLst>
          </p:cNvPr>
          <p:cNvCxnSpPr/>
          <p:nvPr/>
        </p:nvCxnSpPr>
        <p:spPr>
          <a:xfrm>
            <a:off x="6262841" y="4304732"/>
            <a:ext cx="0" cy="7596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8C0CEDF-A9F1-411D-83F5-7C334C756C01}"/>
              </a:ext>
            </a:extLst>
          </p:cNvPr>
          <p:cNvSpPr txBox="1"/>
          <p:nvPr/>
        </p:nvSpPr>
        <p:spPr>
          <a:xfrm>
            <a:off x="5628660" y="5049615"/>
            <a:ext cx="1268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July 2020</a:t>
            </a:r>
            <a:endParaRPr lang="en-PH" sz="16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A291AF-50B8-4349-AE7E-417F18560B91}"/>
              </a:ext>
            </a:extLst>
          </p:cNvPr>
          <p:cNvSpPr txBox="1"/>
          <p:nvPr/>
        </p:nvSpPr>
        <p:spPr>
          <a:xfrm>
            <a:off x="6984733" y="5861746"/>
            <a:ext cx="3170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Grace period extended to 60 days as mandated by </a:t>
            </a:r>
            <a:r>
              <a:rPr lang="en-US" sz="1600" dirty="0" err="1">
                <a:solidFill>
                  <a:schemeClr val="bg1"/>
                </a:solidFill>
              </a:rPr>
              <a:t>Bayanihan</a:t>
            </a:r>
            <a:r>
              <a:rPr lang="en-US" sz="1600" dirty="0">
                <a:solidFill>
                  <a:schemeClr val="bg1"/>
                </a:solidFill>
              </a:rPr>
              <a:t> Act 2020</a:t>
            </a:r>
            <a:endParaRPr lang="en-PH" sz="16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91E5AA-75C0-491C-8645-A5D7E591B01D}"/>
              </a:ext>
            </a:extLst>
          </p:cNvPr>
          <p:cNvSpPr txBox="1"/>
          <p:nvPr/>
        </p:nvSpPr>
        <p:spPr>
          <a:xfrm>
            <a:off x="7298727" y="2567496"/>
            <a:ext cx="88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20,598</a:t>
            </a:r>
            <a:endParaRPr lang="en-PH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C07421F-E4B5-4166-9644-BDD6374A9064}"/>
              </a:ext>
            </a:extLst>
          </p:cNvPr>
          <p:cNvSpPr txBox="1"/>
          <p:nvPr/>
        </p:nvSpPr>
        <p:spPr>
          <a:xfrm>
            <a:off x="9588432" y="2939253"/>
            <a:ext cx="883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19,313</a:t>
            </a:r>
            <a:endParaRPr lang="en-PH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57918A4-2054-4B8F-91E4-B70C036314C6}"/>
              </a:ext>
            </a:extLst>
          </p:cNvPr>
          <p:cNvCxnSpPr>
            <a:cxnSpLocks/>
            <a:stCxn id="13" idx="3"/>
            <a:endCxn id="24" idx="7"/>
          </p:cNvCxnSpPr>
          <p:nvPr/>
        </p:nvCxnSpPr>
        <p:spPr>
          <a:xfrm flipV="1">
            <a:off x="5260209" y="2325135"/>
            <a:ext cx="2586959" cy="108800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AC09861-363D-4429-A8AB-87674704E838}"/>
              </a:ext>
            </a:extLst>
          </p:cNvPr>
          <p:cNvCxnSpPr>
            <a:stCxn id="24" idx="2"/>
            <a:endCxn id="35" idx="6"/>
          </p:cNvCxnSpPr>
          <p:nvPr/>
        </p:nvCxnSpPr>
        <p:spPr>
          <a:xfrm>
            <a:off x="7657958" y="2403509"/>
            <a:ext cx="2475858" cy="38275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C62CF302-7884-4237-8638-8F1D1CB6F236}"/>
              </a:ext>
            </a:extLst>
          </p:cNvPr>
          <p:cNvSpPr/>
          <p:nvPr/>
        </p:nvSpPr>
        <p:spPr>
          <a:xfrm>
            <a:off x="5227746" y="3223933"/>
            <a:ext cx="221673" cy="2216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0C99F6A-32B2-498B-8912-BB0632CA39D2}"/>
              </a:ext>
            </a:extLst>
          </p:cNvPr>
          <p:cNvSpPr/>
          <p:nvPr/>
        </p:nvSpPr>
        <p:spPr>
          <a:xfrm>
            <a:off x="7657958" y="2292672"/>
            <a:ext cx="221673" cy="2216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CADCF9B-3BF2-430C-8797-6EEB93ECD3D4}"/>
              </a:ext>
            </a:extLst>
          </p:cNvPr>
          <p:cNvSpPr/>
          <p:nvPr/>
        </p:nvSpPr>
        <p:spPr>
          <a:xfrm>
            <a:off x="9912143" y="2675426"/>
            <a:ext cx="221673" cy="2216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4434E23A-76E9-4E37-9FE3-874D57553A3D}"/>
              </a:ext>
            </a:extLst>
          </p:cNvPr>
          <p:cNvSpPr/>
          <p:nvPr/>
        </p:nvSpPr>
        <p:spPr>
          <a:xfrm rot="16200000">
            <a:off x="5174403" y="4674328"/>
            <a:ext cx="338554" cy="1838326"/>
          </a:xfrm>
          <a:prstGeom prst="leftBrace">
            <a:avLst>
              <a:gd name="adj1" fmla="val 39762"/>
              <a:gd name="adj2" fmla="val 5000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261466-E778-41D5-92D6-1B43D5FAEBEA}"/>
              </a:ext>
            </a:extLst>
          </p:cNvPr>
          <p:cNvSpPr txBox="1"/>
          <p:nvPr/>
        </p:nvSpPr>
        <p:spPr>
          <a:xfrm>
            <a:off x="3841598" y="5908100"/>
            <a:ext cx="2421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Grace period extended up to 106 days</a:t>
            </a:r>
            <a:endParaRPr lang="en-PH" sz="1600" dirty="0">
              <a:solidFill>
                <a:schemeClr val="bg1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CFED718-E81F-4FE7-984F-747D4B8A9BAA}"/>
              </a:ext>
            </a:extLst>
          </p:cNvPr>
          <p:cNvCxnSpPr>
            <a:cxnSpLocks/>
          </p:cNvCxnSpPr>
          <p:nvPr/>
        </p:nvCxnSpPr>
        <p:spPr>
          <a:xfrm>
            <a:off x="7803552" y="4829221"/>
            <a:ext cx="0" cy="2923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0840659-8F48-43D1-B7FC-2A118B9F507A}"/>
              </a:ext>
            </a:extLst>
          </p:cNvPr>
          <p:cNvCxnSpPr>
            <a:cxnSpLocks/>
          </p:cNvCxnSpPr>
          <p:nvPr/>
        </p:nvCxnSpPr>
        <p:spPr>
          <a:xfrm>
            <a:off x="9334810" y="4304732"/>
            <a:ext cx="0" cy="7596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id="{852A132B-4000-4006-838D-6A4C18139D0D}"/>
              </a:ext>
            </a:extLst>
          </p:cNvPr>
          <p:cNvSpPr/>
          <p:nvPr/>
        </p:nvSpPr>
        <p:spPr>
          <a:xfrm rot="16200000">
            <a:off x="8420523" y="4827852"/>
            <a:ext cx="292386" cy="1536189"/>
          </a:xfrm>
          <a:prstGeom prst="leftBrace">
            <a:avLst>
              <a:gd name="adj1" fmla="val 39762"/>
              <a:gd name="adj2" fmla="val 5000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E69CC2D-BEFE-4036-957A-AACA54565895}"/>
              </a:ext>
            </a:extLst>
          </p:cNvPr>
          <p:cNvSpPr txBox="1"/>
          <p:nvPr/>
        </p:nvSpPr>
        <p:spPr>
          <a:xfrm>
            <a:off x="8521593" y="5082843"/>
            <a:ext cx="1579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November 2020</a:t>
            </a:r>
            <a:endParaRPr lang="en-PH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766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2596</TotalTime>
  <Words>1100</Words>
  <Application>Microsoft Office PowerPoint</Application>
  <PresentationFormat>Widescreen</PresentationFormat>
  <Paragraphs>310</Paragraphs>
  <Slides>40</Slides>
  <Notes>14</Notes>
  <HiddenSlides>9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Arial Rounded MT Bold</vt:lpstr>
      <vt:lpstr>Calibri</vt:lpstr>
      <vt:lpstr>Wingdings</vt:lpstr>
      <vt:lpstr>Office Theme</vt:lpstr>
      <vt:lpstr>KASAGANA-KA Mutual Benefit Association, Inc.</vt:lpstr>
      <vt:lpstr>PowerPoint Presentation</vt:lpstr>
      <vt:lpstr>PowerPoint Presentation</vt:lpstr>
      <vt:lpstr>Assets</vt:lpstr>
      <vt:lpstr>Liabilities</vt:lpstr>
      <vt:lpstr>Fund Balance</vt:lpstr>
      <vt:lpstr>Surplus</vt:lpstr>
      <vt:lpstr>Membership</vt:lpstr>
      <vt:lpstr>Membership</vt:lpstr>
      <vt:lpstr>Membership</vt:lpstr>
      <vt:lpstr>Membership</vt:lpstr>
      <vt:lpstr>Membership</vt:lpstr>
      <vt:lpstr>Resigned</vt:lpstr>
      <vt:lpstr>Claims Process </vt:lpstr>
      <vt:lpstr>Claims</vt:lpstr>
      <vt:lpstr>Claims</vt:lpstr>
      <vt:lpstr>Claims</vt:lpstr>
      <vt:lpstr>Claims</vt:lpstr>
      <vt:lpstr>Claims</vt:lpstr>
      <vt:lpstr>Claims</vt:lpstr>
      <vt:lpstr>Exit Age</vt:lpstr>
      <vt:lpstr>CLIP</vt:lpstr>
      <vt:lpstr>CLIP</vt:lpstr>
      <vt:lpstr>HIIP</vt:lpstr>
      <vt:lpstr>HIIP</vt:lpstr>
      <vt:lpstr>K-Bente</vt:lpstr>
      <vt:lpstr>K-Bente</vt:lpstr>
      <vt:lpstr>K-Kalinga</vt:lpstr>
      <vt:lpstr>Calamity Assistance</vt:lpstr>
      <vt:lpstr>KJSP</vt:lpstr>
      <vt:lpstr>KJSP</vt:lpstr>
      <vt:lpstr>KJSP</vt:lpstr>
      <vt:lpstr>Reinsurance</vt:lpstr>
      <vt:lpstr>Affiliations</vt:lpstr>
      <vt:lpstr>Compliance</vt:lpstr>
      <vt:lpstr>Network</vt:lpstr>
      <vt:lpstr>PowerPoint Presentation</vt:lpstr>
      <vt:lpstr>Priorities for 2021</vt:lpstr>
      <vt:lpstr>Visit us at: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diobert</dc:creator>
  <cp:lastModifiedBy>Kasagana</cp:lastModifiedBy>
  <cp:revision>204</cp:revision>
  <cp:lastPrinted>2021-05-12T01:03:58Z</cp:lastPrinted>
  <dcterms:created xsi:type="dcterms:W3CDTF">2021-01-14T10:21:08Z</dcterms:created>
  <dcterms:modified xsi:type="dcterms:W3CDTF">2021-05-30T07:41:41Z</dcterms:modified>
</cp:coreProperties>
</file>